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audio2.wav" ContentType="audio/x-wav"/>
  <Override PartName="/ppt/media/audio3.wav" ContentType="audio/x-wav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41" r:id="rId10"/>
    <p:sldId id="442" r:id="rId11"/>
    <p:sldId id="443" r:id="rId12"/>
    <p:sldId id="445" r:id="rId13"/>
    <p:sldId id="444" r:id="rId14"/>
    <p:sldId id="446" r:id="rId15"/>
    <p:sldId id="447" r:id="rId16"/>
    <p:sldId id="448" r:id="rId17"/>
    <p:sldId id="449" r:id="rId18"/>
    <p:sldId id="450" r:id="rId19"/>
    <p:sldId id="437" r:id="rId20"/>
    <p:sldId id="436" r:id="rId21"/>
    <p:sldId id="440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2D0AD-8A3C-45CA-96B9-F579F2689D88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D86A7-F995-4AD8-B516-6796EB0D343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178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407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3866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3512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1512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7620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9233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887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8406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0427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6079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533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F3650-BB3E-45DE-B068-FB7E589E67EC}" type="datetimeFigureOut">
              <a:rPr lang="tr-TR" smtClean="0"/>
              <a:t>8.09.2020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10BCC-6C5F-4B15-B86D-EE90A14A594B}" type="slidenum">
              <a:rPr lang="tr-TR" smtClean="0"/>
              <a:t>‹#›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58" y="172284"/>
            <a:ext cx="1610767" cy="29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" y="2262"/>
            <a:ext cx="12190077" cy="685347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42950" y="4200208"/>
            <a:ext cx="10789920" cy="196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tr-TR" sz="2400" dirty="0">
                <a:solidFill>
                  <a:schemeClr val="bg1"/>
                </a:solidFill>
              </a:rPr>
              <a:t>Kazanım</a:t>
            </a:r>
          </a:p>
          <a:p>
            <a:pPr>
              <a:spcBef>
                <a:spcPct val="20000"/>
              </a:spcBef>
            </a:pPr>
            <a:r>
              <a:rPr lang="tr-TR" sz="2400" b="1" dirty="0">
                <a:solidFill>
                  <a:schemeClr val="bg1"/>
                </a:solidFill>
              </a:rPr>
              <a:t>SB.5.1.1. </a:t>
            </a:r>
            <a:r>
              <a:rPr lang="tr-TR" sz="2400" dirty="0">
                <a:solidFill>
                  <a:schemeClr val="bg1"/>
                </a:solidFill>
              </a:rPr>
              <a:t>Sosyal bilgiler dersinin, Türkiye Cumhuriyeti’nin etkin bir vatandaşı olarak kendi gelişimine katkısını fark eder.</a:t>
            </a:r>
            <a:endParaRPr lang="tr-TR" sz="3200" dirty="0">
              <a:solidFill>
                <a:schemeClr val="bg1"/>
              </a:solidFill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403803" y="850582"/>
            <a:ext cx="11384393" cy="830997"/>
          </a:xfrm>
          <a:prstGeom prst="rect">
            <a:avLst/>
          </a:prstGeom>
          <a:noFill/>
        </p:spPr>
        <p:txBody>
          <a:bodyPr vert="horz" wrap="square" lIns="108000" rtlCol="0" anchor="t" anchorCtr="0">
            <a:spAutoFit/>
            <a:scene3d>
              <a:camera prst="orthographicFront"/>
              <a:lightRig rig="soft" dir="t">
                <a:rot lat="0" lon="0" rev="3240000"/>
              </a:lightRig>
            </a:scene3d>
            <a:sp3d contourW="12700" prstMaterial="plastic">
              <a:bevelT w="2540000" h="127000"/>
              <a:bevelB w="6350000" h="6350000"/>
              <a:contourClr>
                <a:schemeClr val="tx1"/>
              </a:contourClr>
            </a:sp3d>
          </a:bodyPr>
          <a:lstStyle/>
          <a:p>
            <a:pPr algn="ctr"/>
            <a:r>
              <a:rPr lang="en-US" sz="4800" b="1" kern="100" spc="50" dirty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stA="25000" endPos="68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tr-TR" sz="4800" b="1" kern="100" spc="50" dirty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stA="25000" endPos="68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BİREY ve TOPLUM</a:t>
            </a:r>
            <a:r>
              <a:rPr lang="en-US" sz="4800" b="1" kern="100" spc="50" dirty="0" smtClean="0">
                <a:ln w="17780" cmpd="sng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reflection stA="25000" endPos="68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65910" y="2731770"/>
            <a:ext cx="9098280" cy="119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tr-TR" sz="2800" kern="100" dirty="0" smtClean="0">
                <a:ln w="0"/>
                <a:solidFill>
                  <a:srgbClr val="FFFF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Öğrendiklerimi Uyguluyorum</a:t>
            </a:r>
            <a:endParaRPr lang="en-US" sz="2800" kern="100" dirty="0">
              <a:ln w="0"/>
              <a:solidFill>
                <a:srgbClr val="FFFF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2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12852" y="4519035"/>
            <a:ext cx="1255821" cy="10756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94" y="4470863"/>
            <a:ext cx="1304364" cy="1117188"/>
          </a:xfrm>
          <a:prstGeom prst="rect">
            <a:avLst/>
          </a:prstGeom>
        </p:spPr>
      </p:pic>
      <p:grpSp>
        <p:nvGrpSpPr>
          <p:cNvPr id="3" name="Grup 2"/>
          <p:cNvGrpSpPr/>
          <p:nvPr/>
        </p:nvGrpSpPr>
        <p:grpSpPr>
          <a:xfrm>
            <a:off x="349622" y="787721"/>
            <a:ext cx="11497237" cy="2831008"/>
            <a:chOff x="349622" y="787721"/>
            <a:chExt cx="11497237" cy="2831008"/>
          </a:xfrm>
        </p:grpSpPr>
        <p:pic>
          <p:nvPicPr>
            <p:cNvPr id="2" name="Resim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22" y="787721"/>
              <a:ext cx="11497237" cy="2831008"/>
            </a:xfrm>
            <a:prstGeom prst="rect">
              <a:avLst/>
            </a:prstGeom>
          </p:spPr>
        </p:pic>
        <p:sp>
          <p:nvSpPr>
            <p:cNvPr id="12" name="Yuvarlatılmış Dikdörtgen 11"/>
            <p:cNvSpPr/>
            <p:nvPr/>
          </p:nvSpPr>
          <p:spPr>
            <a:xfrm>
              <a:off x="349622" y="862082"/>
              <a:ext cx="11260941" cy="2756647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tr-TR" sz="2800" dirty="0">
                  <a:latin typeface="Arial" charset="0"/>
                  <a:cs typeface="Arial" charset="0"/>
                </a:rPr>
                <a:t>Sosyal </a:t>
              </a:r>
              <a:r>
                <a:rPr lang="tr-TR" sz="2800" dirty="0" smtClean="0">
                  <a:latin typeface="Arial" charset="0"/>
                  <a:cs typeface="Arial" charset="0"/>
                </a:rPr>
                <a:t>bilgiler,  </a:t>
              </a:r>
              <a:r>
                <a:rPr lang="tr-TR" sz="2800" dirty="0">
                  <a:latin typeface="Arial" charset="0"/>
                  <a:cs typeface="Arial" charset="0"/>
                </a:rPr>
                <a:t>yaşadığımız </a:t>
              </a:r>
              <a:r>
                <a:rPr lang="tr-TR" sz="2800" dirty="0" smtClean="0">
                  <a:latin typeface="Arial" charset="0"/>
                  <a:cs typeface="Arial" charset="0"/>
                </a:rPr>
                <a:t>çevrenin, yurdumuzun </a:t>
              </a:r>
              <a:r>
                <a:rPr lang="tr-TR" sz="2800" dirty="0">
                  <a:latin typeface="Arial" charset="0"/>
                  <a:cs typeface="Arial" charset="0"/>
                </a:rPr>
                <a:t>ve dünyamızın özelliklerini tanımamıza yardımcı olur. </a:t>
              </a:r>
            </a:p>
          </p:txBody>
        </p:sp>
      </p:grpSp>
      <p:sp>
        <p:nvSpPr>
          <p:cNvPr id="21" name="29 Yuvarlatılmış Dikdörtgen">
            <a:hlinkClick r:id="" action="ppaction://hlinkshowjump?jump=nextslide"/>
          </p:cNvPr>
          <p:cNvSpPr/>
          <p:nvPr/>
        </p:nvSpPr>
        <p:spPr>
          <a:xfrm>
            <a:off x="4766494" y="5594646"/>
            <a:ext cx="2768516" cy="102063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3600" dirty="0" smtClean="0">
                <a:solidFill>
                  <a:srgbClr val="000000"/>
                </a:solidFill>
                <a:latin typeface="matemitoo" panose="020B0500000000000000" pitchFamily="34" charset="-94"/>
              </a:rPr>
              <a:t>YENİ SORU</a:t>
            </a:r>
            <a:endParaRPr lang="tr-TR" sz="3600" dirty="0">
              <a:solidFill>
                <a:srgbClr val="000000"/>
              </a:solidFill>
              <a:latin typeface="matemitoo" panose="020B0500000000000000" pitchFamily="34" charset="-94"/>
            </a:endParaRPr>
          </a:p>
        </p:txBody>
      </p:sp>
      <p:grpSp>
        <p:nvGrpSpPr>
          <p:cNvPr id="18" name="Grup 17"/>
          <p:cNvGrpSpPr/>
          <p:nvPr/>
        </p:nvGrpSpPr>
        <p:grpSpPr>
          <a:xfrm>
            <a:off x="-566219" y="2770918"/>
            <a:ext cx="5623892" cy="4227355"/>
            <a:chOff x="3407317" y="726803"/>
            <a:chExt cx="5623892" cy="4227355"/>
          </a:xfrm>
        </p:grpSpPr>
        <p:pic>
          <p:nvPicPr>
            <p:cNvPr id="19" name="Resim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317" y="726803"/>
              <a:ext cx="5623892" cy="4227355"/>
            </a:xfrm>
            <a:prstGeom prst="rect">
              <a:avLst/>
            </a:prstGeom>
          </p:spPr>
        </p:pic>
        <p:sp>
          <p:nvSpPr>
            <p:cNvPr id="20" name="Yuvarlatılmış Dikdörtgen 19"/>
            <p:cNvSpPr/>
            <p:nvPr/>
          </p:nvSpPr>
          <p:spPr>
            <a:xfrm>
              <a:off x="5087470" y="255136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TEBRİKLER</a:t>
              </a:r>
              <a:endParaRPr lang="tr-TR" sz="2800" dirty="0"/>
            </a:p>
          </p:txBody>
        </p:sp>
      </p:grpSp>
      <p:grpSp>
        <p:nvGrpSpPr>
          <p:cNvPr id="24" name="Grup 23"/>
          <p:cNvGrpSpPr/>
          <p:nvPr/>
        </p:nvGrpSpPr>
        <p:grpSpPr>
          <a:xfrm>
            <a:off x="6925592" y="2785206"/>
            <a:ext cx="5623892" cy="4227355"/>
            <a:chOff x="5295658" y="1080660"/>
            <a:chExt cx="5623892" cy="4227355"/>
          </a:xfrm>
        </p:grpSpPr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658" y="1080660"/>
              <a:ext cx="5623892" cy="4227355"/>
            </a:xfrm>
            <a:prstGeom prst="rect">
              <a:avLst/>
            </a:prstGeom>
          </p:spPr>
        </p:pic>
        <p:sp>
          <p:nvSpPr>
            <p:cNvPr id="26" name="Yuvarlatılmış Dikdörtgen 25"/>
            <p:cNvSpPr/>
            <p:nvPr/>
          </p:nvSpPr>
          <p:spPr>
            <a:xfrm>
              <a:off x="7166119" y="293082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MAALESEF BİLEMEDİNİZ</a:t>
              </a:r>
              <a:endParaRPr lang="tr-TR" sz="2800" dirty="0"/>
            </a:p>
          </p:txBody>
        </p:sp>
      </p:grpSp>
      <p:sp>
        <p:nvSpPr>
          <p:cNvPr id="14" name="Unvan 1"/>
          <p:cNvSpPr>
            <a:spLocks noGrp="1"/>
          </p:cNvSpPr>
          <p:nvPr>
            <p:ph type="title"/>
          </p:nvPr>
        </p:nvSpPr>
        <p:spPr>
          <a:xfrm>
            <a:off x="0" y="45222"/>
            <a:ext cx="12192000" cy="617514"/>
          </a:xfr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</a:rPr>
              <a:t>Şimdi Sıra Sizde</a:t>
            </a:r>
          </a:p>
        </p:txBody>
      </p:sp>
    </p:spTree>
    <p:extLst>
      <p:ext uri="{BB962C8B-B14F-4D97-AF65-F5344CB8AC3E}">
        <p14:creationId xmlns:p14="http://schemas.microsoft.com/office/powerpoint/2010/main" val="376896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12852" y="4519035"/>
            <a:ext cx="1255821" cy="10756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94" y="4470863"/>
            <a:ext cx="1304364" cy="1117188"/>
          </a:xfrm>
          <a:prstGeom prst="rect">
            <a:avLst/>
          </a:prstGeom>
        </p:spPr>
      </p:pic>
      <p:grpSp>
        <p:nvGrpSpPr>
          <p:cNvPr id="3" name="Grup 2"/>
          <p:cNvGrpSpPr/>
          <p:nvPr/>
        </p:nvGrpSpPr>
        <p:grpSpPr>
          <a:xfrm>
            <a:off x="349622" y="787721"/>
            <a:ext cx="11497237" cy="2831008"/>
            <a:chOff x="349622" y="787721"/>
            <a:chExt cx="11497237" cy="2831008"/>
          </a:xfrm>
        </p:grpSpPr>
        <p:pic>
          <p:nvPicPr>
            <p:cNvPr id="2" name="Resim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22" y="787721"/>
              <a:ext cx="11497237" cy="2831008"/>
            </a:xfrm>
            <a:prstGeom prst="rect">
              <a:avLst/>
            </a:prstGeom>
          </p:spPr>
        </p:pic>
        <p:sp>
          <p:nvSpPr>
            <p:cNvPr id="12" name="Yuvarlatılmış Dikdörtgen 11"/>
            <p:cNvSpPr/>
            <p:nvPr/>
          </p:nvSpPr>
          <p:spPr>
            <a:xfrm>
              <a:off x="349622" y="862082"/>
              <a:ext cx="11260941" cy="2756647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tr-TR" sz="2800" dirty="0" smtClean="0">
                  <a:latin typeface="Arial" charset="0"/>
                  <a:cs typeface="Arial" charset="0"/>
                </a:rPr>
                <a:t>Sosyal bilgiler dersi sorun </a:t>
              </a:r>
              <a:r>
                <a:rPr lang="tr-TR" sz="2800" dirty="0">
                  <a:latin typeface="Arial" charset="0"/>
                  <a:cs typeface="Arial" charset="0"/>
                </a:rPr>
                <a:t>çözme becerimizi geliştirmektedir.</a:t>
              </a:r>
            </a:p>
            <a:p>
              <a:pPr algn="ctr">
                <a:spcBef>
                  <a:spcPct val="20000"/>
                </a:spcBef>
                <a:defRPr/>
              </a:pPr>
              <a:endParaRPr lang="tr-TR" sz="2800" dirty="0">
                <a:latin typeface="Arial" charset="0"/>
                <a:cs typeface="Arial" charset="0"/>
              </a:endParaRPr>
            </a:p>
          </p:txBody>
        </p:sp>
      </p:grpSp>
      <p:sp>
        <p:nvSpPr>
          <p:cNvPr id="21" name="29 Yuvarlatılmış Dikdörtgen">
            <a:hlinkClick r:id="" action="ppaction://hlinkshowjump?jump=nextslide"/>
          </p:cNvPr>
          <p:cNvSpPr/>
          <p:nvPr/>
        </p:nvSpPr>
        <p:spPr>
          <a:xfrm>
            <a:off x="4766494" y="5594646"/>
            <a:ext cx="2768516" cy="102063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3600" dirty="0" smtClean="0">
                <a:solidFill>
                  <a:srgbClr val="000000"/>
                </a:solidFill>
                <a:latin typeface="matemitoo" panose="020B0500000000000000" pitchFamily="34" charset="-94"/>
              </a:rPr>
              <a:t>YENİ SORU</a:t>
            </a:r>
            <a:endParaRPr lang="tr-TR" sz="3600" dirty="0">
              <a:solidFill>
                <a:srgbClr val="000000"/>
              </a:solidFill>
              <a:latin typeface="matemitoo" panose="020B0500000000000000" pitchFamily="34" charset="-94"/>
            </a:endParaRPr>
          </a:p>
        </p:txBody>
      </p:sp>
      <p:grpSp>
        <p:nvGrpSpPr>
          <p:cNvPr id="18" name="Grup 17"/>
          <p:cNvGrpSpPr/>
          <p:nvPr/>
        </p:nvGrpSpPr>
        <p:grpSpPr>
          <a:xfrm>
            <a:off x="-566219" y="2770918"/>
            <a:ext cx="5623892" cy="4227355"/>
            <a:chOff x="3407317" y="726803"/>
            <a:chExt cx="5623892" cy="4227355"/>
          </a:xfrm>
        </p:grpSpPr>
        <p:pic>
          <p:nvPicPr>
            <p:cNvPr id="19" name="Resim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317" y="726803"/>
              <a:ext cx="5623892" cy="4227355"/>
            </a:xfrm>
            <a:prstGeom prst="rect">
              <a:avLst/>
            </a:prstGeom>
          </p:spPr>
        </p:pic>
        <p:sp>
          <p:nvSpPr>
            <p:cNvPr id="20" name="Yuvarlatılmış Dikdörtgen 19"/>
            <p:cNvSpPr/>
            <p:nvPr/>
          </p:nvSpPr>
          <p:spPr>
            <a:xfrm>
              <a:off x="5087470" y="255136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TEBRİKLER</a:t>
              </a:r>
              <a:endParaRPr lang="tr-TR" sz="2800" dirty="0"/>
            </a:p>
          </p:txBody>
        </p:sp>
      </p:grpSp>
      <p:grpSp>
        <p:nvGrpSpPr>
          <p:cNvPr id="24" name="Grup 23"/>
          <p:cNvGrpSpPr/>
          <p:nvPr/>
        </p:nvGrpSpPr>
        <p:grpSpPr>
          <a:xfrm>
            <a:off x="6925592" y="2785206"/>
            <a:ext cx="5623892" cy="4227355"/>
            <a:chOff x="5295658" y="1080660"/>
            <a:chExt cx="5623892" cy="4227355"/>
          </a:xfrm>
        </p:grpSpPr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658" y="1080660"/>
              <a:ext cx="5623892" cy="4227355"/>
            </a:xfrm>
            <a:prstGeom prst="rect">
              <a:avLst/>
            </a:prstGeom>
          </p:spPr>
        </p:pic>
        <p:sp>
          <p:nvSpPr>
            <p:cNvPr id="26" name="Yuvarlatılmış Dikdörtgen 25"/>
            <p:cNvSpPr/>
            <p:nvPr/>
          </p:nvSpPr>
          <p:spPr>
            <a:xfrm>
              <a:off x="7166119" y="293082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MAALESEF BİLEMEDİNİZ</a:t>
              </a:r>
              <a:endParaRPr lang="tr-TR" sz="2800" dirty="0"/>
            </a:p>
          </p:txBody>
        </p:sp>
      </p:grpSp>
      <p:sp>
        <p:nvSpPr>
          <p:cNvPr id="14" name="Unvan 1"/>
          <p:cNvSpPr>
            <a:spLocks noGrp="1"/>
          </p:cNvSpPr>
          <p:nvPr>
            <p:ph type="title"/>
          </p:nvPr>
        </p:nvSpPr>
        <p:spPr>
          <a:xfrm>
            <a:off x="0" y="45222"/>
            <a:ext cx="12192000" cy="617514"/>
          </a:xfr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</a:rPr>
              <a:t>Şimdi Sıra Sizde</a:t>
            </a:r>
          </a:p>
        </p:txBody>
      </p:sp>
    </p:spTree>
    <p:extLst>
      <p:ext uri="{BB962C8B-B14F-4D97-AF65-F5344CB8AC3E}">
        <p14:creationId xmlns:p14="http://schemas.microsoft.com/office/powerpoint/2010/main" val="14034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 23"/>
          <p:cNvGrpSpPr/>
          <p:nvPr/>
        </p:nvGrpSpPr>
        <p:grpSpPr>
          <a:xfrm>
            <a:off x="349622" y="787721"/>
            <a:ext cx="11497237" cy="2831008"/>
            <a:chOff x="349622" y="787721"/>
            <a:chExt cx="11497237" cy="2831008"/>
          </a:xfrm>
        </p:grpSpPr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22" y="787721"/>
              <a:ext cx="11497237" cy="2831008"/>
            </a:xfrm>
            <a:prstGeom prst="rect">
              <a:avLst/>
            </a:prstGeom>
          </p:spPr>
        </p:pic>
        <p:sp>
          <p:nvSpPr>
            <p:cNvPr id="26" name="Yuvarlatılmış Dikdörtgen 25"/>
            <p:cNvSpPr/>
            <p:nvPr/>
          </p:nvSpPr>
          <p:spPr>
            <a:xfrm>
              <a:off x="349622" y="862082"/>
              <a:ext cx="11260941" cy="2756647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tr-TR" sz="2800" dirty="0">
                  <a:latin typeface="Arial" charset="0"/>
                  <a:cs typeface="Arial" charset="0"/>
                </a:rPr>
                <a:t>Etkin vatandaşlar kendi çıkarlarını üstün tutar.</a:t>
              </a:r>
            </a:p>
          </p:txBody>
        </p:sp>
      </p:grpSp>
      <p:pic>
        <p:nvPicPr>
          <p:cNvPr id="5" name="Resi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12852" y="4519035"/>
            <a:ext cx="1255821" cy="10756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94" y="4470863"/>
            <a:ext cx="1304364" cy="1117188"/>
          </a:xfrm>
          <a:prstGeom prst="rect">
            <a:avLst/>
          </a:prstGeom>
        </p:spPr>
      </p:pic>
      <p:grpSp>
        <p:nvGrpSpPr>
          <p:cNvPr id="15" name="Grup 14"/>
          <p:cNvGrpSpPr/>
          <p:nvPr/>
        </p:nvGrpSpPr>
        <p:grpSpPr>
          <a:xfrm>
            <a:off x="6887582" y="2811877"/>
            <a:ext cx="5623892" cy="4227355"/>
            <a:chOff x="3407317" y="726803"/>
            <a:chExt cx="5623892" cy="4227355"/>
          </a:xfrm>
        </p:grpSpPr>
        <p:pic>
          <p:nvPicPr>
            <p:cNvPr id="13" name="Resim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317" y="726803"/>
              <a:ext cx="5623892" cy="4227355"/>
            </a:xfrm>
            <a:prstGeom prst="rect">
              <a:avLst/>
            </a:prstGeom>
          </p:spPr>
        </p:pic>
        <p:sp>
          <p:nvSpPr>
            <p:cNvPr id="14" name="Yuvarlatılmış Dikdörtgen 13"/>
            <p:cNvSpPr/>
            <p:nvPr/>
          </p:nvSpPr>
          <p:spPr>
            <a:xfrm>
              <a:off x="5087470" y="255136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TEBRİKLER</a:t>
              </a:r>
              <a:endParaRPr lang="tr-TR" sz="2800" dirty="0"/>
            </a:p>
          </p:txBody>
        </p:sp>
      </p:grpSp>
      <p:sp>
        <p:nvSpPr>
          <p:cNvPr id="21" name="29 Yuvarlatılmış Dikdörtgen">
            <a:hlinkClick r:id="" action="ppaction://hlinkshowjump?jump=nextslide"/>
          </p:cNvPr>
          <p:cNvSpPr/>
          <p:nvPr/>
        </p:nvSpPr>
        <p:spPr>
          <a:xfrm>
            <a:off x="4766494" y="5594646"/>
            <a:ext cx="2768516" cy="102063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3600" dirty="0" smtClean="0">
                <a:solidFill>
                  <a:srgbClr val="000000"/>
                </a:solidFill>
                <a:latin typeface="matemitoo" panose="020B0500000000000000" pitchFamily="34" charset="-94"/>
              </a:rPr>
              <a:t>YENİ SORU</a:t>
            </a:r>
            <a:endParaRPr lang="tr-TR" sz="3600" dirty="0">
              <a:solidFill>
                <a:srgbClr val="000000"/>
              </a:solidFill>
              <a:latin typeface="matemitoo" panose="020B0500000000000000" pitchFamily="34" charset="-94"/>
            </a:endParaRPr>
          </a:p>
        </p:txBody>
      </p:sp>
      <p:grpSp>
        <p:nvGrpSpPr>
          <p:cNvPr id="17" name="Grup 16"/>
          <p:cNvGrpSpPr/>
          <p:nvPr/>
        </p:nvGrpSpPr>
        <p:grpSpPr>
          <a:xfrm>
            <a:off x="-366945" y="2811878"/>
            <a:ext cx="5623892" cy="4227355"/>
            <a:chOff x="5295658" y="1080660"/>
            <a:chExt cx="5623892" cy="4227355"/>
          </a:xfrm>
        </p:grpSpPr>
        <p:pic>
          <p:nvPicPr>
            <p:cNvPr id="22" name="Resim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658" y="1080660"/>
              <a:ext cx="5623892" cy="4227355"/>
            </a:xfrm>
            <a:prstGeom prst="rect">
              <a:avLst/>
            </a:prstGeom>
          </p:spPr>
        </p:pic>
        <p:sp>
          <p:nvSpPr>
            <p:cNvPr id="23" name="Yuvarlatılmış Dikdörtgen 22"/>
            <p:cNvSpPr/>
            <p:nvPr/>
          </p:nvSpPr>
          <p:spPr>
            <a:xfrm>
              <a:off x="7166119" y="293082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MAALESEF BİLEMEDİNİZ</a:t>
              </a:r>
              <a:endParaRPr lang="tr-TR" sz="2800" dirty="0"/>
            </a:p>
          </p:txBody>
        </p:sp>
      </p:grpSp>
      <p:sp>
        <p:nvSpPr>
          <p:cNvPr id="16" name="Unvan 1"/>
          <p:cNvSpPr>
            <a:spLocks noGrp="1"/>
          </p:cNvSpPr>
          <p:nvPr>
            <p:ph type="title"/>
          </p:nvPr>
        </p:nvSpPr>
        <p:spPr>
          <a:xfrm>
            <a:off x="0" y="45222"/>
            <a:ext cx="12192000" cy="617514"/>
          </a:xfr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</a:rPr>
              <a:t>Şimdi Sıra Sizde</a:t>
            </a:r>
          </a:p>
        </p:txBody>
      </p:sp>
    </p:spTree>
    <p:extLst>
      <p:ext uri="{BB962C8B-B14F-4D97-AF65-F5344CB8AC3E}">
        <p14:creationId xmlns:p14="http://schemas.microsoft.com/office/powerpoint/2010/main" val="394250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12852" y="4519035"/>
            <a:ext cx="1255821" cy="10756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94" y="4470863"/>
            <a:ext cx="1304364" cy="1117188"/>
          </a:xfrm>
          <a:prstGeom prst="rect">
            <a:avLst/>
          </a:prstGeom>
        </p:spPr>
      </p:pic>
      <p:grpSp>
        <p:nvGrpSpPr>
          <p:cNvPr id="3" name="Grup 2"/>
          <p:cNvGrpSpPr/>
          <p:nvPr/>
        </p:nvGrpSpPr>
        <p:grpSpPr>
          <a:xfrm>
            <a:off x="349622" y="787721"/>
            <a:ext cx="11497237" cy="2831008"/>
            <a:chOff x="349622" y="787721"/>
            <a:chExt cx="11497237" cy="2831008"/>
          </a:xfrm>
        </p:grpSpPr>
        <p:pic>
          <p:nvPicPr>
            <p:cNvPr id="2" name="Resim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22" y="787721"/>
              <a:ext cx="11497237" cy="2831008"/>
            </a:xfrm>
            <a:prstGeom prst="rect">
              <a:avLst/>
            </a:prstGeom>
          </p:spPr>
        </p:pic>
        <p:sp>
          <p:nvSpPr>
            <p:cNvPr id="12" name="Yuvarlatılmış Dikdörtgen 11"/>
            <p:cNvSpPr/>
            <p:nvPr/>
          </p:nvSpPr>
          <p:spPr>
            <a:xfrm>
              <a:off x="349622" y="862082"/>
              <a:ext cx="11260941" cy="2756647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tr-TR" sz="2800" dirty="0">
                  <a:latin typeface="Arial" charset="0"/>
                  <a:cs typeface="Arial" charset="0"/>
                </a:rPr>
                <a:t>Sosyal </a:t>
              </a:r>
              <a:r>
                <a:rPr lang="tr-TR" sz="2800" dirty="0" smtClean="0">
                  <a:latin typeface="Arial" charset="0"/>
                  <a:cs typeface="Arial" charset="0"/>
                </a:rPr>
                <a:t>bilgiler dersi </a:t>
              </a:r>
              <a:r>
                <a:rPr lang="tr-TR" sz="2800" dirty="0">
                  <a:latin typeface="Arial" charset="0"/>
                  <a:cs typeface="Arial" charset="0"/>
                </a:rPr>
                <a:t>sosyal ve etkin bir vatandaş olmamızı sağlar.</a:t>
              </a:r>
            </a:p>
          </p:txBody>
        </p:sp>
      </p:grpSp>
      <p:sp>
        <p:nvSpPr>
          <p:cNvPr id="21" name="29 Yuvarlatılmış Dikdörtgen">
            <a:hlinkClick r:id="" action="ppaction://hlinkshowjump?jump=nextslide"/>
          </p:cNvPr>
          <p:cNvSpPr/>
          <p:nvPr/>
        </p:nvSpPr>
        <p:spPr>
          <a:xfrm>
            <a:off x="4766494" y="5594646"/>
            <a:ext cx="2768516" cy="102063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3600" dirty="0" smtClean="0">
                <a:solidFill>
                  <a:srgbClr val="000000"/>
                </a:solidFill>
                <a:latin typeface="matemitoo" panose="020B0500000000000000" pitchFamily="34" charset="-94"/>
              </a:rPr>
              <a:t>YENİ SORU</a:t>
            </a:r>
            <a:endParaRPr lang="tr-TR" sz="3600" dirty="0">
              <a:solidFill>
                <a:srgbClr val="000000"/>
              </a:solidFill>
              <a:latin typeface="matemitoo" panose="020B0500000000000000" pitchFamily="34" charset="-94"/>
            </a:endParaRPr>
          </a:p>
        </p:txBody>
      </p:sp>
      <p:grpSp>
        <p:nvGrpSpPr>
          <p:cNvPr id="18" name="Grup 17"/>
          <p:cNvGrpSpPr/>
          <p:nvPr/>
        </p:nvGrpSpPr>
        <p:grpSpPr>
          <a:xfrm>
            <a:off x="-566219" y="2770918"/>
            <a:ext cx="5623892" cy="4227355"/>
            <a:chOff x="3407317" y="726803"/>
            <a:chExt cx="5623892" cy="4227355"/>
          </a:xfrm>
        </p:grpSpPr>
        <p:pic>
          <p:nvPicPr>
            <p:cNvPr id="19" name="Resim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317" y="726803"/>
              <a:ext cx="5623892" cy="4227355"/>
            </a:xfrm>
            <a:prstGeom prst="rect">
              <a:avLst/>
            </a:prstGeom>
          </p:spPr>
        </p:pic>
        <p:sp>
          <p:nvSpPr>
            <p:cNvPr id="20" name="Yuvarlatılmış Dikdörtgen 19"/>
            <p:cNvSpPr/>
            <p:nvPr/>
          </p:nvSpPr>
          <p:spPr>
            <a:xfrm>
              <a:off x="5087470" y="255136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TEBRİKLER</a:t>
              </a:r>
              <a:endParaRPr lang="tr-TR" sz="2800" dirty="0"/>
            </a:p>
          </p:txBody>
        </p:sp>
      </p:grpSp>
      <p:grpSp>
        <p:nvGrpSpPr>
          <p:cNvPr id="24" name="Grup 23"/>
          <p:cNvGrpSpPr/>
          <p:nvPr/>
        </p:nvGrpSpPr>
        <p:grpSpPr>
          <a:xfrm>
            <a:off x="6925592" y="2785206"/>
            <a:ext cx="5623892" cy="4227355"/>
            <a:chOff x="5295658" y="1080660"/>
            <a:chExt cx="5623892" cy="4227355"/>
          </a:xfrm>
        </p:grpSpPr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658" y="1080660"/>
              <a:ext cx="5623892" cy="4227355"/>
            </a:xfrm>
            <a:prstGeom prst="rect">
              <a:avLst/>
            </a:prstGeom>
          </p:spPr>
        </p:pic>
        <p:sp>
          <p:nvSpPr>
            <p:cNvPr id="26" name="Yuvarlatılmış Dikdörtgen 25"/>
            <p:cNvSpPr/>
            <p:nvPr/>
          </p:nvSpPr>
          <p:spPr>
            <a:xfrm>
              <a:off x="7166119" y="293082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MAALESEF BİLEMEDİNİZ</a:t>
              </a:r>
              <a:endParaRPr lang="tr-TR" sz="2800" dirty="0"/>
            </a:p>
          </p:txBody>
        </p:sp>
      </p:grpSp>
      <p:sp>
        <p:nvSpPr>
          <p:cNvPr id="14" name="Unvan 1"/>
          <p:cNvSpPr>
            <a:spLocks noGrp="1"/>
          </p:cNvSpPr>
          <p:nvPr>
            <p:ph type="title"/>
          </p:nvPr>
        </p:nvSpPr>
        <p:spPr>
          <a:xfrm>
            <a:off x="0" y="45222"/>
            <a:ext cx="12192000" cy="617514"/>
          </a:xfr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</a:rPr>
              <a:t>Şimdi Sıra Sizde</a:t>
            </a:r>
          </a:p>
        </p:txBody>
      </p:sp>
    </p:spTree>
    <p:extLst>
      <p:ext uri="{BB962C8B-B14F-4D97-AF65-F5344CB8AC3E}">
        <p14:creationId xmlns:p14="http://schemas.microsoft.com/office/powerpoint/2010/main" val="9039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12852" y="4519035"/>
            <a:ext cx="1255821" cy="10756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94" y="4470863"/>
            <a:ext cx="1304364" cy="1117188"/>
          </a:xfrm>
          <a:prstGeom prst="rect">
            <a:avLst/>
          </a:prstGeom>
        </p:spPr>
      </p:pic>
      <p:grpSp>
        <p:nvGrpSpPr>
          <p:cNvPr id="3" name="Grup 2"/>
          <p:cNvGrpSpPr/>
          <p:nvPr/>
        </p:nvGrpSpPr>
        <p:grpSpPr>
          <a:xfrm>
            <a:off x="349622" y="787721"/>
            <a:ext cx="11497237" cy="2831008"/>
            <a:chOff x="349622" y="787721"/>
            <a:chExt cx="11497237" cy="2831008"/>
          </a:xfrm>
        </p:grpSpPr>
        <p:pic>
          <p:nvPicPr>
            <p:cNvPr id="2" name="Resim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22" y="787721"/>
              <a:ext cx="11497237" cy="2831008"/>
            </a:xfrm>
            <a:prstGeom prst="rect">
              <a:avLst/>
            </a:prstGeom>
          </p:spPr>
        </p:pic>
        <p:sp>
          <p:nvSpPr>
            <p:cNvPr id="12" name="Yuvarlatılmış Dikdörtgen 11"/>
            <p:cNvSpPr/>
            <p:nvPr/>
          </p:nvSpPr>
          <p:spPr>
            <a:xfrm>
              <a:off x="349622" y="862082"/>
              <a:ext cx="11260941" cy="2756647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tr-TR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tr-TR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Sosyal bilgiler dersinde vatanını </a:t>
              </a:r>
              <a:r>
                <a:rPr lang="tr-TR" sz="2800" dirty="0">
                  <a:latin typeface="Arial" panose="020B0604020202020204" pitchFamily="34" charset="0"/>
                  <a:cs typeface="Arial" panose="020B0604020202020204" pitchFamily="34" charset="0"/>
                </a:rPr>
                <a:t>ve milletini seven, Türk tarihi ve kültürünü bilen vatandaş olmayı öğreniriz. </a:t>
              </a:r>
            </a:p>
          </p:txBody>
        </p:sp>
      </p:grpSp>
      <p:sp>
        <p:nvSpPr>
          <p:cNvPr id="21" name="29 Yuvarlatılmış Dikdörtgen">
            <a:hlinkClick r:id="" action="ppaction://hlinkshowjump?jump=nextslide"/>
          </p:cNvPr>
          <p:cNvSpPr/>
          <p:nvPr/>
        </p:nvSpPr>
        <p:spPr>
          <a:xfrm>
            <a:off x="4766494" y="5594646"/>
            <a:ext cx="2768516" cy="102063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3600" dirty="0" smtClean="0">
                <a:solidFill>
                  <a:srgbClr val="000000"/>
                </a:solidFill>
                <a:latin typeface="matemitoo" panose="020B0500000000000000" pitchFamily="34" charset="-94"/>
              </a:rPr>
              <a:t>YENİ SORU</a:t>
            </a:r>
            <a:endParaRPr lang="tr-TR" sz="3600" dirty="0">
              <a:solidFill>
                <a:srgbClr val="000000"/>
              </a:solidFill>
              <a:latin typeface="matemitoo" panose="020B0500000000000000" pitchFamily="34" charset="-94"/>
            </a:endParaRPr>
          </a:p>
        </p:txBody>
      </p:sp>
      <p:grpSp>
        <p:nvGrpSpPr>
          <p:cNvPr id="18" name="Grup 17"/>
          <p:cNvGrpSpPr/>
          <p:nvPr/>
        </p:nvGrpSpPr>
        <p:grpSpPr>
          <a:xfrm>
            <a:off x="-566219" y="2770918"/>
            <a:ext cx="5623892" cy="4227355"/>
            <a:chOff x="3407317" y="726803"/>
            <a:chExt cx="5623892" cy="4227355"/>
          </a:xfrm>
        </p:grpSpPr>
        <p:pic>
          <p:nvPicPr>
            <p:cNvPr id="19" name="Resim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317" y="726803"/>
              <a:ext cx="5623892" cy="4227355"/>
            </a:xfrm>
            <a:prstGeom prst="rect">
              <a:avLst/>
            </a:prstGeom>
          </p:spPr>
        </p:pic>
        <p:sp>
          <p:nvSpPr>
            <p:cNvPr id="20" name="Yuvarlatılmış Dikdörtgen 19"/>
            <p:cNvSpPr/>
            <p:nvPr/>
          </p:nvSpPr>
          <p:spPr>
            <a:xfrm>
              <a:off x="5087470" y="255136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TEBRİKLER</a:t>
              </a:r>
              <a:endParaRPr lang="tr-TR" sz="2800" dirty="0"/>
            </a:p>
          </p:txBody>
        </p:sp>
      </p:grpSp>
      <p:grpSp>
        <p:nvGrpSpPr>
          <p:cNvPr id="24" name="Grup 23"/>
          <p:cNvGrpSpPr/>
          <p:nvPr/>
        </p:nvGrpSpPr>
        <p:grpSpPr>
          <a:xfrm>
            <a:off x="6925592" y="2785206"/>
            <a:ext cx="5623892" cy="4227355"/>
            <a:chOff x="5295658" y="1080660"/>
            <a:chExt cx="5623892" cy="4227355"/>
          </a:xfrm>
        </p:grpSpPr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658" y="1080660"/>
              <a:ext cx="5623892" cy="4227355"/>
            </a:xfrm>
            <a:prstGeom prst="rect">
              <a:avLst/>
            </a:prstGeom>
          </p:spPr>
        </p:pic>
        <p:sp>
          <p:nvSpPr>
            <p:cNvPr id="26" name="Yuvarlatılmış Dikdörtgen 25"/>
            <p:cNvSpPr/>
            <p:nvPr/>
          </p:nvSpPr>
          <p:spPr>
            <a:xfrm>
              <a:off x="7166119" y="293082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MAALESEF BİLEMEDİNİZ</a:t>
              </a:r>
              <a:endParaRPr lang="tr-TR" sz="2800" dirty="0"/>
            </a:p>
          </p:txBody>
        </p:sp>
      </p:grpSp>
      <p:sp>
        <p:nvSpPr>
          <p:cNvPr id="14" name="Unvan 1"/>
          <p:cNvSpPr>
            <a:spLocks noGrp="1"/>
          </p:cNvSpPr>
          <p:nvPr>
            <p:ph type="title"/>
          </p:nvPr>
        </p:nvSpPr>
        <p:spPr>
          <a:xfrm>
            <a:off x="0" y="45222"/>
            <a:ext cx="12192000" cy="617514"/>
          </a:xfr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</a:rPr>
              <a:t>Şimdi Sıra Sizde</a:t>
            </a:r>
          </a:p>
        </p:txBody>
      </p:sp>
    </p:spTree>
    <p:extLst>
      <p:ext uri="{BB962C8B-B14F-4D97-AF65-F5344CB8AC3E}">
        <p14:creationId xmlns:p14="http://schemas.microsoft.com/office/powerpoint/2010/main" val="30956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" y="3129997"/>
            <a:ext cx="12192000" cy="3822165"/>
          </a:xfrm>
          <a:prstGeom prst="rect">
            <a:avLst/>
          </a:prstGeom>
        </p:spPr>
      </p:pic>
      <p:sp>
        <p:nvSpPr>
          <p:cNvPr id="11" name="Yuvarlatılmış Dikdörtgen 10"/>
          <p:cNvSpPr/>
          <p:nvPr/>
        </p:nvSpPr>
        <p:spPr>
          <a:xfrm>
            <a:off x="81256" y="742949"/>
            <a:ext cx="12078696" cy="2059816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Sosyal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bilgiler </a:t>
            </a: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dersi, toplumu oluşturan insanların etkin ve üretken bir vatandaş olmasında en önemli derstir.</a:t>
            </a:r>
          </a:p>
          <a:p>
            <a:pPr>
              <a:spcBef>
                <a:spcPct val="0"/>
              </a:spcBef>
            </a:pPr>
            <a:r>
              <a:rPr lang="tr-TR" alt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Yukarıdaki cümle ile </a:t>
            </a:r>
            <a:r>
              <a:rPr lang="tr-TR" alt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sosyal bilgiler dersi </a:t>
            </a:r>
            <a:r>
              <a:rPr lang="tr-TR" alt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için hangi durum </a:t>
            </a:r>
            <a:r>
              <a:rPr lang="tr-TR" alt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anlatılmak istenmiştir</a:t>
            </a:r>
            <a:r>
              <a:rPr lang="tr-TR" alt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Yuvarlatılmış Dikdörtgen 11"/>
          <p:cNvSpPr/>
          <p:nvPr/>
        </p:nvSpPr>
        <p:spPr>
          <a:xfrm>
            <a:off x="1210684" y="3119049"/>
            <a:ext cx="4318746" cy="1483660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Kişiyi toplumsal yaşama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hazırlar</a:t>
            </a: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Yuvarlatılmış Dikdörtgen 12"/>
          <p:cNvSpPr/>
          <p:nvPr/>
        </p:nvSpPr>
        <p:spPr>
          <a:xfrm>
            <a:off x="7502719" y="3242762"/>
            <a:ext cx="4422068" cy="1654698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Günlük yaşamın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uzağındadır</a:t>
            </a: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Yuvarlatılmış Dikdörtgen 13"/>
          <p:cNvSpPr/>
          <p:nvPr/>
        </p:nvSpPr>
        <p:spPr>
          <a:xfrm>
            <a:off x="1203960" y="5224692"/>
            <a:ext cx="4488180" cy="1554414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Toplumsal yaşam alanını </a:t>
            </a:r>
            <a:r>
              <a:rPr lang="tr-TR" altLang="tr-T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kısıtlandırır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Yuvarlatılmış Dikdörtgen 14"/>
          <p:cNvSpPr/>
          <p:nvPr/>
        </p:nvSpPr>
        <p:spPr>
          <a:xfrm>
            <a:off x="7391199" y="5224692"/>
            <a:ext cx="4533587" cy="1735733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Sorun çözmede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yetersizdir.</a:t>
            </a: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29 Yuvarlatılmış Dikdörtgen">
            <a:hlinkClick r:id="" action="ppaction://hlinkshowjump?jump=nextslide"/>
          </p:cNvPr>
          <p:cNvSpPr/>
          <p:nvPr/>
        </p:nvSpPr>
        <p:spPr>
          <a:xfrm>
            <a:off x="5497320" y="6452688"/>
            <a:ext cx="1998226" cy="4382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r-TR" sz="2400" dirty="0" smtClean="0">
                <a:solidFill>
                  <a:srgbClr val="000000"/>
                </a:solidFill>
                <a:latin typeface="matemitoo" panose="020B0500000000000000" pitchFamily="34" charset="-94"/>
              </a:rPr>
              <a:t>YENİ SORU</a:t>
            </a:r>
            <a:endParaRPr lang="tr-TR" sz="2400" dirty="0">
              <a:solidFill>
                <a:srgbClr val="000000"/>
              </a:solidFill>
              <a:latin typeface="matemitoo" panose="020B0500000000000000" pitchFamily="34" charset="-94"/>
            </a:endParaRPr>
          </a:p>
        </p:txBody>
      </p:sp>
      <p:sp>
        <p:nvSpPr>
          <p:cNvPr id="17" name="Yuvarlatılmış Dikdörtgen 16"/>
          <p:cNvSpPr/>
          <p:nvPr/>
        </p:nvSpPr>
        <p:spPr>
          <a:xfrm rot="20629666">
            <a:off x="190948" y="3307980"/>
            <a:ext cx="600636" cy="573741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endParaRPr lang="tr-TR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Yuvarlatılmış Dikdörtgen 17"/>
          <p:cNvSpPr/>
          <p:nvPr/>
        </p:nvSpPr>
        <p:spPr>
          <a:xfrm rot="20629666">
            <a:off x="6528323" y="3250829"/>
            <a:ext cx="600636" cy="573741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</a:t>
            </a:r>
            <a:endParaRPr lang="tr-TR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9" name="Yuvarlatılmış Dikdörtgen 18"/>
          <p:cNvSpPr/>
          <p:nvPr/>
        </p:nvSpPr>
        <p:spPr>
          <a:xfrm rot="20629666">
            <a:off x="6518730" y="5257566"/>
            <a:ext cx="600636" cy="573741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20" name="Yuvarlatılmış Dikdörtgen 19"/>
          <p:cNvSpPr/>
          <p:nvPr/>
        </p:nvSpPr>
        <p:spPr>
          <a:xfrm rot="20629666">
            <a:off x="190948" y="5354088"/>
            <a:ext cx="600636" cy="573741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</a:t>
            </a:r>
          </a:p>
        </p:txBody>
      </p:sp>
      <p:pic>
        <p:nvPicPr>
          <p:cNvPr id="33" name="Resim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" y="2928716"/>
            <a:ext cx="1304364" cy="1117188"/>
          </a:xfrm>
          <a:prstGeom prst="rect">
            <a:avLst/>
          </a:prstGeom>
        </p:spPr>
      </p:pic>
      <p:pic>
        <p:nvPicPr>
          <p:cNvPr id="34" name="Resim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6899" y="3200680"/>
            <a:ext cx="1255821" cy="1075611"/>
          </a:xfrm>
          <a:prstGeom prst="rect">
            <a:avLst/>
          </a:prstGeom>
        </p:spPr>
      </p:pic>
      <p:pic>
        <p:nvPicPr>
          <p:cNvPr id="35" name="Resim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35" y="5208132"/>
            <a:ext cx="1255821" cy="1075611"/>
          </a:xfrm>
          <a:prstGeom prst="rect">
            <a:avLst/>
          </a:prstGeom>
        </p:spPr>
      </p:pic>
      <p:pic>
        <p:nvPicPr>
          <p:cNvPr id="36" name="Resim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6898" y="5224692"/>
            <a:ext cx="1255821" cy="1075611"/>
          </a:xfrm>
          <a:prstGeom prst="rect">
            <a:avLst/>
          </a:prstGeom>
        </p:spPr>
      </p:pic>
      <p:sp>
        <p:nvSpPr>
          <p:cNvPr id="21" name="Unvan 1"/>
          <p:cNvSpPr txBox="1">
            <a:spLocks/>
          </p:cNvSpPr>
          <p:nvPr/>
        </p:nvSpPr>
        <p:spPr>
          <a:xfrm>
            <a:off x="0" y="45222"/>
            <a:ext cx="12192000" cy="617514"/>
          </a:xfrm>
          <a:prstGeom prst="rect">
            <a:avLst/>
          </a:prstGeo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Hangisi Çöz Bakalım</a:t>
            </a:r>
            <a:endParaRPr lang="tr-T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2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" y="3129997"/>
            <a:ext cx="12192000" cy="3822165"/>
          </a:xfrm>
          <a:prstGeom prst="rect">
            <a:avLst/>
          </a:prstGeom>
        </p:spPr>
      </p:pic>
      <p:sp>
        <p:nvSpPr>
          <p:cNvPr id="11" name="Yuvarlatılmış Dikdörtgen 10"/>
          <p:cNvSpPr/>
          <p:nvPr/>
        </p:nvSpPr>
        <p:spPr>
          <a:xfrm>
            <a:off x="81256" y="742949"/>
            <a:ext cx="12078696" cy="2059816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Vatandaşlık bilincine sahip olan bir sürücü, başkalarının hayatını tehlikeye atan ve trafik kurallarına uymadan araç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kullanan </a:t>
            </a: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bir başka sürücüyü görmüştür.</a:t>
            </a:r>
          </a:p>
          <a:p>
            <a:pPr>
              <a:spcBef>
                <a:spcPct val="0"/>
              </a:spcBef>
            </a:pPr>
            <a:r>
              <a:rPr lang="tr-TR" alt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Bu sorumlu </a:t>
            </a:r>
            <a:r>
              <a:rPr lang="tr-TR" alt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sürücü, </a:t>
            </a:r>
            <a:r>
              <a:rPr lang="tr-TR" alt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aşağıdakilerden hangisini yapmalıdır?</a:t>
            </a:r>
          </a:p>
        </p:txBody>
      </p:sp>
      <p:sp>
        <p:nvSpPr>
          <p:cNvPr id="12" name="Yuvarlatılmış Dikdörtgen 11"/>
          <p:cNvSpPr/>
          <p:nvPr/>
        </p:nvSpPr>
        <p:spPr>
          <a:xfrm>
            <a:off x="1210684" y="3119049"/>
            <a:ext cx="4318746" cy="1483660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Trafik görevlilerini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suçlamalıdır.</a:t>
            </a: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Yuvarlatılmış Dikdörtgen 12"/>
          <p:cNvSpPr/>
          <p:nvPr/>
        </p:nvSpPr>
        <p:spPr>
          <a:xfrm>
            <a:off x="7502719" y="3242762"/>
            <a:ext cx="4422068" cy="1654698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Tehlikeli araba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kullanan </a:t>
            </a: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sürücüyü trafik ekiplerine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bildirmelidir.</a:t>
            </a: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Yuvarlatılmış Dikdörtgen 13"/>
          <p:cNvSpPr/>
          <p:nvPr/>
        </p:nvSpPr>
        <p:spPr>
          <a:xfrm>
            <a:off x="1203960" y="5224692"/>
            <a:ext cx="4488180" cy="1554414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Trafik denetçiliği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yapmalıdır.</a:t>
            </a: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Yuvarlatılmış Dikdörtgen 14"/>
          <p:cNvSpPr/>
          <p:nvPr/>
        </p:nvSpPr>
        <p:spPr>
          <a:xfrm>
            <a:off x="7391199" y="5224692"/>
            <a:ext cx="4533587" cy="1735733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Kendisine </a:t>
            </a: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zararı yoksa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karışmamalıdır.</a:t>
            </a: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29 Yuvarlatılmış Dikdörtgen">
            <a:hlinkClick r:id="" action="ppaction://hlinkshowjump?jump=nextslide"/>
          </p:cNvPr>
          <p:cNvSpPr/>
          <p:nvPr/>
        </p:nvSpPr>
        <p:spPr>
          <a:xfrm>
            <a:off x="5497320" y="6452688"/>
            <a:ext cx="1998226" cy="4382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r-TR" sz="2400" dirty="0" smtClean="0">
                <a:solidFill>
                  <a:srgbClr val="000000"/>
                </a:solidFill>
                <a:latin typeface="matemitoo" panose="020B0500000000000000" pitchFamily="34" charset="-94"/>
              </a:rPr>
              <a:t>YENİ SORU</a:t>
            </a:r>
            <a:endParaRPr lang="tr-TR" sz="2400" dirty="0">
              <a:solidFill>
                <a:srgbClr val="000000"/>
              </a:solidFill>
              <a:latin typeface="matemitoo" panose="020B0500000000000000" pitchFamily="34" charset="-94"/>
            </a:endParaRPr>
          </a:p>
        </p:txBody>
      </p:sp>
      <p:sp>
        <p:nvSpPr>
          <p:cNvPr id="19" name="Yuvarlatılmış Dikdörtgen 18"/>
          <p:cNvSpPr/>
          <p:nvPr/>
        </p:nvSpPr>
        <p:spPr>
          <a:xfrm rot="20629666">
            <a:off x="6518730" y="5257566"/>
            <a:ext cx="600636" cy="573741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20" name="Yuvarlatılmış Dikdörtgen 19"/>
          <p:cNvSpPr/>
          <p:nvPr/>
        </p:nvSpPr>
        <p:spPr>
          <a:xfrm rot="20629666">
            <a:off x="190948" y="5354088"/>
            <a:ext cx="600636" cy="573741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</a:t>
            </a:r>
          </a:p>
        </p:txBody>
      </p:sp>
      <p:pic>
        <p:nvPicPr>
          <p:cNvPr id="35" name="Resim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535" y="5208132"/>
            <a:ext cx="1255821" cy="1075611"/>
          </a:xfrm>
          <a:prstGeom prst="rect">
            <a:avLst/>
          </a:prstGeom>
        </p:spPr>
      </p:pic>
      <p:pic>
        <p:nvPicPr>
          <p:cNvPr id="36" name="Resim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6898" y="5224692"/>
            <a:ext cx="1255821" cy="1075611"/>
          </a:xfrm>
          <a:prstGeom prst="rect">
            <a:avLst/>
          </a:prstGeom>
        </p:spPr>
      </p:pic>
      <p:sp>
        <p:nvSpPr>
          <p:cNvPr id="21" name="Unvan 1"/>
          <p:cNvSpPr txBox="1">
            <a:spLocks/>
          </p:cNvSpPr>
          <p:nvPr/>
        </p:nvSpPr>
        <p:spPr>
          <a:xfrm>
            <a:off x="0" y="45222"/>
            <a:ext cx="12192000" cy="617514"/>
          </a:xfrm>
          <a:prstGeom prst="rect">
            <a:avLst/>
          </a:prstGeo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lIns="91440" tIns="45720" rIns="91440" bIns="45720" rtlCol="0" anchor="b"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smtClean="0">
                <a:solidFill>
                  <a:schemeClr val="bg1"/>
                </a:solidFill>
              </a:rPr>
              <a:t>Hangisi Çöz Bakalım</a:t>
            </a:r>
            <a:endParaRPr lang="tr-TR" sz="3200" dirty="0">
              <a:solidFill>
                <a:schemeClr val="bg1"/>
              </a:solidFill>
            </a:endParaRPr>
          </a:p>
        </p:txBody>
      </p:sp>
      <p:sp>
        <p:nvSpPr>
          <p:cNvPr id="22" name="Yuvarlatılmış Dikdörtgen 21"/>
          <p:cNvSpPr/>
          <p:nvPr/>
        </p:nvSpPr>
        <p:spPr>
          <a:xfrm rot="20629666">
            <a:off x="151279" y="3285120"/>
            <a:ext cx="600636" cy="573741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endParaRPr lang="tr-TR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Yuvarlatılmış Dikdörtgen 22"/>
          <p:cNvSpPr/>
          <p:nvPr/>
        </p:nvSpPr>
        <p:spPr>
          <a:xfrm rot="20629666">
            <a:off x="6419402" y="3319409"/>
            <a:ext cx="600636" cy="573741"/>
          </a:xfrm>
          <a:prstGeom prst="roundRect">
            <a:avLst>
              <a:gd name="adj" fmla="val 3984"/>
            </a:avLst>
          </a:prstGeom>
          <a:noFill/>
          <a:ln w="12700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4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</a:t>
            </a:r>
            <a:endParaRPr lang="tr-TR" sz="4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4" name="Resim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26" y="2934912"/>
            <a:ext cx="1304364" cy="1117188"/>
          </a:xfrm>
          <a:prstGeom prst="rect">
            <a:avLst/>
          </a:prstGeom>
        </p:spPr>
      </p:pic>
      <p:pic>
        <p:nvPicPr>
          <p:cNvPr id="25" name="Resi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3095" y="3209088"/>
            <a:ext cx="1255821" cy="10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8600" y="891093"/>
            <a:ext cx="11745686" cy="5704114"/>
          </a:xfrm>
          <a:prstGeom prst="rect">
            <a:avLst/>
          </a:prstGeom>
          <a:noFill/>
          <a:ln w="76200" cmpd="tri">
            <a:noFill/>
            <a:miter lim="800000"/>
            <a:headEnd/>
            <a:tailEnd/>
          </a:ln>
        </p:spPr>
        <p:txBody>
          <a:bodyPr lIns="86731" tIns="86731" rIns="86731" bIns="86731" anchor="ctr"/>
          <a:lstStyle/>
          <a:p>
            <a:pPr>
              <a:spcBef>
                <a:spcPct val="0"/>
              </a:spcBef>
            </a:pP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Dünya çocuklarını korumak ve yaşam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koşullarını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iyileştirmek amacıyla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Birleşmiş Milletler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tarafından kurulan yardım 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kuruluşu </a:t>
            </a: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aşağıdakilerden hangisidir</a:t>
            </a:r>
            <a:r>
              <a:rPr 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ct val="0"/>
              </a:spcBef>
            </a:pP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tr-T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tr-T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A) TEMA </a:t>
            </a:r>
            <a:endParaRPr lang="tr-T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) UNICEF</a:t>
            </a:r>
            <a:b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C) LÖSEV </a:t>
            </a:r>
            <a:endParaRPr lang="tr-T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) ÇEVKO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52400"/>
            <a:ext cx="1828800" cy="411163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defRPr/>
            </a:pPr>
            <a:r>
              <a:rPr lang="tr-T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DPY </a:t>
            </a:r>
            <a:r>
              <a:rPr lang="tr-T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2020</a:t>
            </a:r>
            <a:r>
              <a:rPr lang="tr-TR" sz="2400" dirty="0" smtClean="0"/>
              <a:t> </a:t>
            </a:r>
            <a:endParaRPr lang="tr-TR" sz="2400" dirty="0" smtClean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82328"/>
            <a:ext cx="4587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nvan 1"/>
          <p:cNvSpPr txBox="1">
            <a:spLocks/>
          </p:cNvSpPr>
          <p:nvPr/>
        </p:nvSpPr>
        <p:spPr>
          <a:xfrm>
            <a:off x="651510" y="45222"/>
            <a:ext cx="9944100" cy="617514"/>
          </a:xfrm>
          <a:prstGeom prst="rect">
            <a:avLst/>
          </a:prstGeo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dirty="0">
                <a:solidFill>
                  <a:schemeClr val="bg1"/>
                </a:solidFill>
              </a:rPr>
              <a:t>Çıkmış Sorular</a:t>
            </a:r>
          </a:p>
        </p:txBody>
      </p:sp>
    </p:spTree>
    <p:extLst>
      <p:ext uri="{BB962C8B-B14F-4D97-AF65-F5344CB8AC3E}">
        <p14:creationId xmlns:p14="http://schemas.microsoft.com/office/powerpoint/2010/main" val="25027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8600" y="891093"/>
            <a:ext cx="11745686" cy="5704114"/>
          </a:xfrm>
          <a:prstGeom prst="rect">
            <a:avLst/>
          </a:prstGeom>
          <a:noFill/>
          <a:ln w="76200" cmpd="tri">
            <a:noFill/>
            <a:miter lim="800000"/>
            <a:headEnd/>
            <a:tailEnd/>
          </a:ln>
        </p:spPr>
        <p:txBody>
          <a:bodyPr lIns="86731" tIns="86731" rIns="86731" bIns="86731" anchor="ctr"/>
          <a:lstStyle/>
          <a:p>
            <a:pPr algn="ctr"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>
              <a:spcBef>
                <a:spcPct val="0"/>
              </a:spcBef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Zeynep ve arkadaşları atık kâğıt ve </a:t>
            </a:r>
            <a:r>
              <a:rPr 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pillerin geri 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dönüşümü için bir proje çalışması yapmışlardır</a:t>
            </a:r>
            <a:r>
              <a:rPr 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ct val="0"/>
              </a:spcBef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Zeynep ve arkadaşlarının bu projeyi yapmalarında aşağıdakilerden hangisi etkili</a:t>
            </a:r>
            <a:b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olmuştur?</a:t>
            </a:r>
            <a:r>
              <a:rPr lang="tr-T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/>
              <a:t/>
            </a:r>
            <a:br>
              <a:rPr lang="tr-TR" sz="2400" dirty="0"/>
            </a:br>
            <a:endParaRPr lang="tr-TR" alt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tr-TR" altLang="tr-T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A) Doğaya karşı duyarlı olmaları</a:t>
            </a:r>
            <a:b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B) Tarihe ilgi duymaları</a:t>
            </a:r>
            <a:b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C) Kanun ve kurallara uymaları</a:t>
            </a:r>
            <a:b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D) Millî kültürümüzü tanımaları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2400" dirty="0"/>
              <a:t/>
            </a:r>
            <a:br>
              <a:rPr lang="tr-TR" sz="2400" dirty="0"/>
            </a:br>
            <a:endParaRPr lang="tr-TR" alt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101725" eaLnBrk="0" hangingPunct="0">
              <a:tabLst>
                <a:tab pos="3673475" algn="l"/>
              </a:tabLst>
            </a:pP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52400"/>
            <a:ext cx="1828800" cy="411163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defRPr/>
            </a:pPr>
            <a:r>
              <a:rPr lang="tr-T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DPY </a:t>
            </a:r>
            <a:r>
              <a:rPr lang="tr-T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2020</a:t>
            </a:r>
            <a:r>
              <a:rPr lang="tr-TR" sz="2400" dirty="0" smtClean="0"/>
              <a:t> </a:t>
            </a:r>
            <a:endParaRPr lang="tr-TR" sz="2400" dirty="0" smtClean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51697"/>
            <a:ext cx="4587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nvan 1"/>
          <p:cNvSpPr txBox="1">
            <a:spLocks/>
          </p:cNvSpPr>
          <p:nvPr/>
        </p:nvSpPr>
        <p:spPr>
          <a:xfrm>
            <a:off x="651510" y="45222"/>
            <a:ext cx="9944100" cy="617514"/>
          </a:xfrm>
          <a:prstGeom prst="rect">
            <a:avLst/>
          </a:prstGeo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dirty="0">
                <a:solidFill>
                  <a:schemeClr val="bg1"/>
                </a:solidFill>
              </a:rPr>
              <a:t>Çıkmış Sorular</a:t>
            </a:r>
          </a:p>
        </p:txBody>
      </p:sp>
    </p:spTree>
    <p:extLst>
      <p:ext uri="{BB962C8B-B14F-4D97-AF65-F5344CB8AC3E}">
        <p14:creationId xmlns:p14="http://schemas.microsoft.com/office/powerpoint/2010/main" val="263368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8600" y="891093"/>
            <a:ext cx="11745686" cy="5704114"/>
          </a:xfrm>
          <a:prstGeom prst="rect">
            <a:avLst/>
          </a:prstGeom>
          <a:noFill/>
          <a:ln w="76200" cmpd="tri">
            <a:noFill/>
            <a:miter lim="800000"/>
            <a:headEnd/>
            <a:tailEnd/>
          </a:ln>
        </p:spPr>
        <p:txBody>
          <a:bodyPr lIns="86731" tIns="86731" rIns="86731" bIns="86731" anchor="ctr"/>
          <a:lstStyle/>
          <a:p>
            <a:pPr algn="ctr"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ctr">
              <a:spcBef>
                <a:spcPct val="0"/>
              </a:spcBef>
            </a:pP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Yürüdüğümüz </a:t>
            </a: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yollarda,	</a:t>
            </a:r>
          </a:p>
          <a:p>
            <a:pPr algn="ctr"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İçtiğimiz sularda,	</a:t>
            </a:r>
          </a:p>
          <a:p>
            <a:pPr algn="ctr"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Hepimizin hakkı var.	</a:t>
            </a:r>
          </a:p>
          <a:p>
            <a:pPr algn="ctr"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Karınca kararınca.</a:t>
            </a:r>
            <a:r>
              <a:rPr lang="tr-TR" alt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ctr">
              <a:spcBef>
                <a:spcPct val="0"/>
              </a:spcBef>
            </a:pPr>
            <a:r>
              <a:rPr lang="tr-TR" alt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</a:t>
            </a:r>
            <a:r>
              <a:rPr lang="tr-TR" altLang="tr-TR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Mine </a:t>
            </a:r>
            <a:r>
              <a:rPr lang="tr-TR" altLang="tr-TR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Dikilioğlu</a:t>
            </a:r>
            <a:r>
              <a:rPr lang="tr-TR" altLang="tr-TR" sz="2400" u="sng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tr-TR" altLang="tr-TR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tr-TR" alt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tr-TR" alt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tr-TR" alt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Bu dörtlükte, vatandaşlık görevlerimizden hangisine vurgu yapılmıştır</a:t>
            </a:r>
            <a:r>
              <a:rPr lang="tr-TR" alt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ct val="0"/>
              </a:spcBef>
            </a:pPr>
            <a:endParaRPr lang="tr-TR" alt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tr-TR" alt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A) Oy kullanma</a:t>
            </a:r>
          </a:p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B) Vergi verme</a:t>
            </a:r>
          </a:p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C) Askerlik yapma</a:t>
            </a:r>
          </a:p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D) Seçimlere katılma</a:t>
            </a:r>
          </a:p>
          <a:p>
            <a:pPr defTabSz="1101725" eaLnBrk="0" hangingPunct="0">
              <a:tabLst>
                <a:tab pos="3673475" algn="l"/>
              </a:tabLst>
            </a:pPr>
            <a:endParaRPr lang="tr-TR" alt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101725" eaLnBrk="0" hangingPunct="0">
              <a:tabLst>
                <a:tab pos="3673475" algn="l"/>
              </a:tabLst>
            </a:pP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52400"/>
            <a:ext cx="1828800" cy="411163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defRPr/>
            </a:pPr>
            <a:r>
              <a:rPr lang="tr-T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DPY 2013</a:t>
            </a:r>
            <a:r>
              <a:rPr lang="tr-TR" sz="2400" dirty="0" smtClean="0"/>
              <a:t> 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074211"/>
            <a:ext cx="4587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nvan 1"/>
          <p:cNvSpPr txBox="1">
            <a:spLocks/>
          </p:cNvSpPr>
          <p:nvPr/>
        </p:nvSpPr>
        <p:spPr>
          <a:xfrm>
            <a:off x="651510" y="45222"/>
            <a:ext cx="9944100" cy="617514"/>
          </a:xfrm>
          <a:prstGeom prst="rect">
            <a:avLst/>
          </a:prstGeo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dirty="0">
                <a:solidFill>
                  <a:schemeClr val="bg1"/>
                </a:solidFill>
              </a:rPr>
              <a:t>Çıkmış Sorular</a:t>
            </a:r>
          </a:p>
        </p:txBody>
      </p:sp>
    </p:spTree>
    <p:extLst>
      <p:ext uri="{BB962C8B-B14F-4D97-AF65-F5344CB8AC3E}">
        <p14:creationId xmlns:p14="http://schemas.microsoft.com/office/powerpoint/2010/main" val="29429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PROFJ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11615" y="3124200"/>
            <a:ext cx="23209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74" y="1021393"/>
            <a:ext cx="5649072" cy="5603293"/>
          </a:xfrm>
        </p:spPr>
      </p:pic>
      <p:sp>
        <p:nvSpPr>
          <p:cNvPr id="5" name="25 Yuvarlatılmış Dikdörtgen"/>
          <p:cNvSpPr/>
          <p:nvPr/>
        </p:nvSpPr>
        <p:spPr>
          <a:xfrm flipH="1">
            <a:off x="168811" y="5707804"/>
            <a:ext cx="11887199" cy="916882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tr-TR" sz="2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Sosyal bilgiler </a:t>
            </a:r>
            <a:r>
              <a:rPr lang="tr-T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denilince aklınıza ne geliyor?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661138" y="1066800"/>
            <a:ext cx="4610519" cy="2562666"/>
          </a:xfrm>
          <a:prstGeom prst="wedgeRoundRectCallout">
            <a:avLst>
              <a:gd name="adj1" fmla="val -53509"/>
              <a:gd name="adj2" fmla="val 69264"/>
              <a:gd name="adj3" fmla="val 16667"/>
            </a:avLst>
          </a:prstGeom>
          <a:solidFill>
            <a:schemeClr val="bg1"/>
          </a:solidFill>
          <a:ln w="57150" cmpd="thickThin">
            <a:solidFill>
              <a:srgbClr val="CC0066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Sosyal bilgiler dersi öğrencileri </a:t>
            </a:r>
            <a:r>
              <a:rPr lang="tr-TR" sz="2400" u="sng" dirty="0">
                <a:latin typeface="Arial" panose="020B0604020202020204" pitchFamily="34" charset="0"/>
                <a:cs typeface="Arial" panose="020B0604020202020204" pitchFamily="34" charset="0"/>
              </a:rPr>
              <a:t>toplumsal hayata hazırlayıp 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onların sosyal yanını geliştiren bir ders olmasının </a:t>
            </a:r>
            <a:r>
              <a:rPr 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yanında </a:t>
            </a:r>
            <a:r>
              <a:rPr lang="tr-T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tarih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tr-TR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coğrafya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 ve </a:t>
            </a:r>
            <a:r>
              <a:rPr lang="tr-TR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vatandaşlık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konularını </a:t>
            </a:r>
            <a:r>
              <a:rPr lang="tr-TR" sz="2400" dirty="0">
                <a:latin typeface="Arial" panose="020B0604020202020204" pitchFamily="34" charset="0"/>
                <a:cs typeface="Arial" panose="020B0604020202020204" pitchFamily="34" charset="0"/>
              </a:rPr>
              <a:t>da içerir</a:t>
            </a:r>
            <a:r>
              <a:rPr 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50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28600" y="899886"/>
            <a:ext cx="11745686" cy="5704114"/>
          </a:xfrm>
          <a:prstGeom prst="rect">
            <a:avLst/>
          </a:prstGeom>
          <a:noFill/>
          <a:ln w="76200" cmpd="tri">
            <a:noFill/>
            <a:miter lim="800000"/>
            <a:headEnd/>
            <a:tailEnd/>
          </a:ln>
        </p:spPr>
        <p:txBody>
          <a:bodyPr lIns="86731" tIns="86731" rIns="86731" bIns="86731" anchor="ctr"/>
          <a:lstStyle/>
          <a:p>
            <a:pPr defTabSz="1101725" eaLnBrk="0" hangingPunct="0">
              <a:tabLst>
                <a:tab pos="3673475" algn="l"/>
              </a:tabLst>
            </a:pPr>
            <a:r>
              <a:rPr lang="tr-TR" alt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Sosyal bilgiler </a:t>
            </a:r>
            <a:r>
              <a:rPr lang="tr-TR" altLang="tr-TR" sz="2400" b="1" dirty="0">
                <a:latin typeface="Arial" panose="020B0604020202020204" pitchFamily="34" charset="0"/>
                <a:cs typeface="Arial" panose="020B0604020202020204" pitchFamily="34" charset="0"/>
              </a:rPr>
              <a:t>eğitimi alan bir bireyin aşağıdaki davranışlardan hangisini yapması </a:t>
            </a:r>
            <a:r>
              <a:rPr lang="tr-TR" altLang="tr-TR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beklenmez</a:t>
            </a:r>
            <a:r>
              <a:rPr lang="tr-TR" altLang="tr-T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defTabSz="1101725" eaLnBrk="0" hangingPunct="0">
              <a:tabLst>
                <a:tab pos="3673475" algn="l"/>
              </a:tabLst>
            </a:pPr>
            <a:endParaRPr lang="tr-TR" alt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101725" eaLnBrk="0" hangingPunct="0">
              <a:tabLst>
                <a:tab pos="3673475" algn="l"/>
              </a:tabLst>
            </a:pPr>
            <a:endParaRPr lang="tr-TR" alt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101725" eaLnBrk="0" hangingPunct="0">
              <a:tabLst>
                <a:tab pos="3673475" algn="l"/>
              </a:tabLst>
            </a:pPr>
            <a:endParaRPr lang="tr-TR" alt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101725" eaLnBrk="0" hangingPunct="0">
              <a:tabLst>
                <a:tab pos="3673475" algn="l"/>
              </a:tabLst>
            </a:pPr>
            <a:endParaRPr lang="tr-TR" alt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101725" eaLnBrk="0" hangingPunct="0">
              <a:tabLst>
                <a:tab pos="3673475" algn="l"/>
              </a:tabLst>
            </a:pPr>
            <a:endParaRPr lang="tr-TR" alt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101725" eaLnBrk="0" hangingPunct="0">
              <a:tabLst>
                <a:tab pos="3673475" algn="l"/>
              </a:tabLst>
            </a:pPr>
            <a:endParaRPr lang="tr-TR" altLang="tr-T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1101725" eaLnBrk="0" hangingPunct="0">
              <a:tabLst>
                <a:tab pos="3673475" algn="l"/>
              </a:tabLst>
            </a:pPr>
            <a:endParaRPr lang="tr-TR" altLang="tr-T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A) Toplumsal sorunlara duyarlı olması</a:t>
            </a:r>
          </a:p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B) Toplumun değerlerine saygı duyması</a:t>
            </a:r>
          </a:p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C) Başkalarının haklarını ihlal etmesi</a:t>
            </a:r>
          </a:p>
          <a:p>
            <a:pPr>
              <a:spcBef>
                <a:spcPct val="0"/>
              </a:spcBef>
            </a:pPr>
            <a:r>
              <a:rPr lang="tr-TR" altLang="tr-TR" sz="2400" dirty="0">
                <a:latin typeface="Arial" panose="020B0604020202020204" pitchFamily="34" charset="0"/>
                <a:cs typeface="Arial" panose="020B0604020202020204" pitchFamily="34" charset="0"/>
              </a:rPr>
              <a:t>D) Bireylerin farklılıklarını hoşgörü ile karşılaması</a:t>
            </a:r>
          </a:p>
          <a:p>
            <a:pPr defTabSz="1101725" eaLnBrk="0" hangingPunct="0">
              <a:tabLst>
                <a:tab pos="3673475" algn="l"/>
              </a:tabLst>
            </a:pPr>
            <a:endParaRPr lang="tr-TR" altLang="tr-TR" sz="2400" b="1" dirty="0" smtClean="0"/>
          </a:p>
          <a:p>
            <a:pPr defTabSz="1101725" eaLnBrk="0" hangingPunct="0">
              <a:tabLst>
                <a:tab pos="3673475" algn="l"/>
              </a:tabLst>
            </a:pPr>
            <a:endParaRPr lang="tr-TR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152400"/>
            <a:ext cx="1828800" cy="411163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defRPr/>
            </a:pPr>
            <a:r>
              <a:rPr lang="tr-T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SBS 2010</a:t>
            </a:r>
            <a:r>
              <a:rPr lang="tr-TR" sz="2400" dirty="0" smtClean="0"/>
              <a:t> 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01588"/>
            <a:ext cx="4587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Unvan 1"/>
          <p:cNvSpPr txBox="1">
            <a:spLocks/>
          </p:cNvSpPr>
          <p:nvPr/>
        </p:nvSpPr>
        <p:spPr>
          <a:xfrm>
            <a:off x="651510" y="45222"/>
            <a:ext cx="9944100" cy="617514"/>
          </a:xfrm>
          <a:prstGeom prst="rect">
            <a:avLst/>
          </a:prstGeo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dirty="0" smtClean="0">
                <a:solidFill>
                  <a:schemeClr val="bg1"/>
                </a:solidFill>
              </a:rPr>
              <a:t>Çıkmış Sorular</a:t>
            </a:r>
            <a:endParaRPr lang="tr-T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6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im_making_study_notes_hg_wht_14887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14400"/>
            <a:ext cx="3333750" cy="3333750"/>
          </a:xfrm>
          <a:prstGeom prst="rect">
            <a:avLst/>
          </a:prstGeom>
          <a:noFill/>
        </p:spPr>
      </p:pic>
      <p:sp>
        <p:nvSpPr>
          <p:cNvPr id="3" name="AutoShape 3" descr="girl_homework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tr-TR"/>
          </a:p>
        </p:txBody>
      </p:sp>
      <p:pic>
        <p:nvPicPr>
          <p:cNvPr id="4" name="Picture 4" descr="girl_homework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791200" y="1371600"/>
            <a:ext cx="2971800" cy="2433638"/>
          </a:xfrm>
          <a:prstGeom prst="rect">
            <a:avLst/>
          </a:prstGeom>
          <a:noFill/>
        </p:spPr>
      </p:pic>
      <p:sp>
        <p:nvSpPr>
          <p:cNvPr id="6" name="12 Yuvarlatılmış Çapraz Köşeli Dikdörtgen"/>
          <p:cNvSpPr/>
          <p:nvPr/>
        </p:nvSpPr>
        <p:spPr>
          <a:xfrm>
            <a:off x="282967" y="4488527"/>
            <a:ext cx="11560690" cy="2007870"/>
          </a:xfrm>
          <a:prstGeom prst="round2DiagRect">
            <a:avLst/>
          </a:prstGeom>
          <a:solidFill>
            <a:srgbClr val="C00000"/>
          </a:solidFill>
          <a:ln w="38100">
            <a:gradFill flip="none" rotWithShape="1">
              <a:gsLst>
                <a:gs pos="0">
                  <a:srgbClr val="000082"/>
                </a:gs>
                <a:gs pos="0">
                  <a:schemeClr val="accent6">
                    <a:lumMod val="75000"/>
                  </a:schemeClr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Tx/>
              <a:buChar char="•"/>
            </a:pPr>
            <a:r>
              <a:rPr lang="tr-T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Olay nedir?</a:t>
            </a:r>
            <a:endParaRPr lang="tr-T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•"/>
            </a:pPr>
            <a:r>
              <a:rPr lang="tr-T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Olayların çok boyutluluğu nedir?</a:t>
            </a:r>
          </a:p>
          <a:p>
            <a:pPr>
              <a:buFontTx/>
              <a:buChar char="•"/>
            </a:pPr>
            <a:r>
              <a:rPr lang="tr-TR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Mahallenize yeni bir ortaokul yapılsa kimler nasıl etkilenir?</a:t>
            </a:r>
            <a:endParaRPr lang="tr-T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Unvan 1"/>
          <p:cNvSpPr txBox="1">
            <a:spLocks/>
          </p:cNvSpPr>
          <p:nvPr/>
        </p:nvSpPr>
        <p:spPr>
          <a:xfrm>
            <a:off x="651510" y="45222"/>
            <a:ext cx="9944100" cy="617514"/>
          </a:xfrm>
          <a:prstGeom prst="rect">
            <a:avLst/>
          </a:prstGeo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200" dirty="0" smtClean="0">
                <a:solidFill>
                  <a:schemeClr val="bg1"/>
                </a:solidFill>
              </a:rPr>
              <a:t>Gelecek Derse Hazırlanalım</a:t>
            </a:r>
            <a:endParaRPr lang="tr-T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9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5 Grup"/>
          <p:cNvGrpSpPr/>
          <p:nvPr/>
        </p:nvGrpSpPr>
        <p:grpSpPr>
          <a:xfrm>
            <a:off x="276154" y="1066800"/>
            <a:ext cx="841776" cy="1202537"/>
            <a:chOff x="1" y="456"/>
            <a:chExt cx="841776" cy="1202537"/>
          </a:xfrm>
          <a:solidFill>
            <a:schemeClr val="accent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1</a:t>
              </a:r>
            </a:p>
          </p:txBody>
        </p:sp>
      </p:grpSp>
      <p:grpSp>
        <p:nvGrpSpPr>
          <p:cNvPr id="7" name="16 Grup"/>
          <p:cNvGrpSpPr>
            <a:grpSpLocks/>
          </p:cNvGrpSpPr>
          <p:nvPr/>
        </p:nvGrpSpPr>
        <p:grpSpPr bwMode="auto">
          <a:xfrm>
            <a:off x="1119115" y="1074761"/>
            <a:ext cx="5117912" cy="781050"/>
            <a:chOff x="841776" y="458"/>
            <a:chExt cx="3658817" cy="781649"/>
          </a:xfrm>
        </p:grpSpPr>
        <p:sp>
          <p:nvSpPr>
            <p:cNvPr id="8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9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Haklarımızı, sorumluluklarımızı, özgürlüklerimizi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Resi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05" y="3107929"/>
            <a:ext cx="5459105" cy="3402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Yuvarlatılmış Çapraz Köşeli Dikdörtgen 10"/>
          <p:cNvSpPr/>
          <p:nvPr/>
        </p:nvSpPr>
        <p:spPr>
          <a:xfrm>
            <a:off x="6373506" y="984912"/>
            <a:ext cx="5459105" cy="1894765"/>
          </a:xfrm>
          <a:prstGeom prst="round2DiagRect">
            <a:avLst/>
          </a:prstGeom>
          <a:gradFill>
            <a:gsLst>
              <a:gs pos="14000">
                <a:schemeClr val="accent4">
                  <a:satMod val="103000"/>
                  <a:lumMod val="102000"/>
                  <a:tint val="94000"/>
                </a:schemeClr>
              </a:gs>
              <a:gs pos="41000">
                <a:schemeClr val="accent4">
                  <a:satMod val="103000"/>
                  <a:lumMod val="102000"/>
                  <a:tint val="94000"/>
                </a:schemeClr>
              </a:gs>
              <a:gs pos="62000">
                <a:schemeClr val="accent4">
                  <a:satMod val="110000"/>
                  <a:lumMod val="100000"/>
                  <a:shade val="100000"/>
                </a:schemeClr>
              </a:gs>
              <a:gs pos="86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Haklarını, sorumluluklarını ve özgürlüklerini bilen ve </a:t>
            </a:r>
            <a:r>
              <a:rPr lang="tr-T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bunları yeri zamanı geldiğinde kullanan kişilere </a:t>
            </a:r>
            <a:r>
              <a:rPr lang="tr-TR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etkin vatandaş </a:t>
            </a:r>
            <a:r>
              <a:rPr lang="tr-T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denir.</a:t>
            </a:r>
            <a:endParaRPr lang="tr-T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25 Yuvarlatılmış Dikdörtgen"/>
          <p:cNvSpPr/>
          <p:nvPr/>
        </p:nvSpPr>
        <p:spPr>
          <a:xfrm flipH="1">
            <a:off x="168811" y="5707804"/>
            <a:ext cx="11887199" cy="916882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tr-T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Böyle bir görüntü için neler düşünüyorsunuz?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alga 13"/>
          <p:cNvSpPr/>
          <p:nvPr/>
        </p:nvSpPr>
        <p:spPr>
          <a:xfrm>
            <a:off x="6373505" y="3321167"/>
            <a:ext cx="5459105" cy="2828127"/>
          </a:xfrm>
          <a:prstGeom prst="wave">
            <a:avLst>
              <a:gd name="adj1" fmla="val 10391"/>
              <a:gd name="adj2" fmla="val 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Sosyal Bilgiler eğitimi almış etkin bir vatandaş böyle bir durumda dilekçe hakkını kullanarak belediyeye başvuru yapar ve bu bölgenin temizlenmesini sağlar.</a:t>
            </a:r>
            <a:endParaRPr lang="tr-T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25 Yuvarlatılmış Dikdörtgen"/>
          <p:cNvSpPr/>
          <p:nvPr/>
        </p:nvSpPr>
        <p:spPr>
          <a:xfrm flipH="1">
            <a:off x="176069" y="5729578"/>
            <a:ext cx="11887199" cy="916882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tr-T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Devlete karşı görevlerimiz nelerdir?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884238" y="1098546"/>
            <a:ext cx="7785100" cy="879475"/>
          </a:xfrm>
          <a:prstGeom prst="roundRect">
            <a:avLst>
              <a:gd name="adj" fmla="val 16667"/>
            </a:avLst>
          </a:prstGeom>
          <a:ln w="28575">
            <a:solidFill>
              <a:srgbClr val="00B0F0"/>
            </a:solidFill>
            <a:prstDash val="sysDash"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tr-TR" sz="2390" dirty="0">
              <a:solidFill>
                <a:srgbClr val="000000"/>
              </a:solidFill>
            </a:endParaRPr>
          </a:p>
        </p:txBody>
      </p:sp>
      <p:sp>
        <p:nvSpPr>
          <p:cNvPr id="17" name="Metin kutusu 16"/>
          <p:cNvSpPr txBox="1">
            <a:spLocks noChangeArrowheads="1"/>
          </p:cNvSpPr>
          <p:nvPr/>
        </p:nvSpPr>
        <p:spPr bwMode="auto">
          <a:xfrm>
            <a:off x="1751013" y="1316038"/>
            <a:ext cx="643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tr-TR" altLang="tr-TR" sz="2400" dirty="0" smtClean="0"/>
              <a:t>Vergi vermek</a:t>
            </a:r>
            <a:endParaRPr lang="tr-TR" altLang="tr-TR" sz="2400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016000"/>
            <a:ext cx="1319213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8 Metin kutusu"/>
          <p:cNvSpPr txBox="1">
            <a:spLocks noChangeArrowheads="1"/>
          </p:cNvSpPr>
          <p:nvPr/>
        </p:nvSpPr>
        <p:spPr bwMode="auto">
          <a:xfrm>
            <a:off x="1073150" y="1084263"/>
            <a:ext cx="623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tr-TR" altLang="tr-TR" sz="5400">
                <a:solidFill>
                  <a:srgbClr val="00B0F0"/>
                </a:solidFill>
                <a:latin typeface="Bernard MT Condensed" panose="02050806060905020404" pitchFamily="18" charset="0"/>
              </a:rPr>
              <a:t>1.</a:t>
            </a:r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863600" y="2165350"/>
            <a:ext cx="7786688" cy="877888"/>
          </a:xfrm>
          <a:prstGeom prst="roundRect">
            <a:avLst>
              <a:gd name="adj" fmla="val 16667"/>
            </a:avLst>
          </a:prstGeom>
          <a:ln w="28575">
            <a:solidFill>
              <a:srgbClr val="FF0000"/>
            </a:solidFill>
            <a:prstDash val="sysDash"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tr-TR" sz="2390" dirty="0">
              <a:solidFill>
                <a:srgbClr val="000000"/>
              </a:solidFill>
            </a:endParaRPr>
          </a:p>
        </p:txBody>
      </p:sp>
      <p:sp>
        <p:nvSpPr>
          <p:cNvPr id="21" name="Metin kutusu 20"/>
          <p:cNvSpPr txBox="1">
            <a:spLocks noChangeArrowheads="1"/>
          </p:cNvSpPr>
          <p:nvPr/>
        </p:nvSpPr>
        <p:spPr bwMode="auto">
          <a:xfrm>
            <a:off x="1731963" y="2408238"/>
            <a:ext cx="6432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tr-TR" altLang="tr-TR" sz="2400" dirty="0" smtClean="0"/>
              <a:t>Askerlik yapmak</a:t>
            </a:r>
            <a:endParaRPr lang="tr-TR" altLang="tr-TR" sz="2400" dirty="0"/>
          </a:p>
        </p:txBody>
      </p:sp>
      <p:pic>
        <p:nvPicPr>
          <p:cNvPr id="22" name="Resim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108200"/>
            <a:ext cx="1317625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8 Metin kutusu"/>
          <p:cNvSpPr txBox="1">
            <a:spLocks noChangeArrowheads="1"/>
          </p:cNvSpPr>
          <p:nvPr/>
        </p:nvSpPr>
        <p:spPr bwMode="auto">
          <a:xfrm>
            <a:off x="1052513" y="2176463"/>
            <a:ext cx="704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tr-TR" altLang="tr-TR" sz="5400">
                <a:solidFill>
                  <a:srgbClr val="FF0000"/>
                </a:solidFill>
                <a:latin typeface="Bernard MT Condensed" panose="02050806060905020404" pitchFamily="18" charset="0"/>
              </a:rPr>
              <a:t>2.</a:t>
            </a:r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884238" y="3284538"/>
            <a:ext cx="7785100" cy="879475"/>
          </a:xfrm>
          <a:prstGeom prst="roundRect">
            <a:avLst>
              <a:gd name="adj" fmla="val 16667"/>
            </a:avLst>
          </a:prstGeom>
          <a:ln w="28575">
            <a:solidFill>
              <a:srgbClr val="00B050"/>
            </a:solidFill>
            <a:prstDash val="sysDash"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tr-TR" sz="2390" dirty="0">
              <a:solidFill>
                <a:srgbClr val="000000"/>
              </a:solidFill>
            </a:endParaRPr>
          </a:p>
        </p:txBody>
      </p:sp>
      <p:sp>
        <p:nvSpPr>
          <p:cNvPr id="25" name="Metin kutusu 24"/>
          <p:cNvSpPr txBox="1">
            <a:spLocks noChangeArrowheads="1"/>
          </p:cNvSpPr>
          <p:nvPr/>
        </p:nvSpPr>
        <p:spPr bwMode="auto">
          <a:xfrm>
            <a:off x="1751013" y="3500438"/>
            <a:ext cx="6899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tr-TR" altLang="tr-TR" sz="2400" dirty="0" smtClean="0"/>
              <a:t>Seçimlerde oy kullanmak</a:t>
            </a:r>
            <a:endParaRPr lang="tr-TR" altLang="tr-TR" sz="2400" dirty="0"/>
          </a:p>
        </p:txBody>
      </p:sp>
      <p:pic>
        <p:nvPicPr>
          <p:cNvPr id="26" name="Resim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3228975"/>
            <a:ext cx="131921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8 Metin kutusu"/>
          <p:cNvSpPr txBox="1">
            <a:spLocks noChangeArrowheads="1"/>
          </p:cNvSpPr>
          <p:nvPr/>
        </p:nvSpPr>
        <p:spPr bwMode="auto">
          <a:xfrm>
            <a:off x="1073150" y="3297238"/>
            <a:ext cx="70326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tr-TR" altLang="tr-TR" sz="5400">
                <a:solidFill>
                  <a:srgbClr val="00B050"/>
                </a:solidFill>
                <a:latin typeface="Bernard MT Condensed" panose="02050806060905020404" pitchFamily="18" charset="0"/>
              </a:rPr>
              <a:t>3.</a:t>
            </a:r>
          </a:p>
        </p:txBody>
      </p: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903288" y="4399894"/>
            <a:ext cx="7785100" cy="879475"/>
          </a:xfrm>
          <a:prstGeom prst="roundRect">
            <a:avLst>
              <a:gd name="adj" fmla="val 16667"/>
            </a:avLst>
          </a:prstGeom>
          <a:ln w="28575">
            <a:solidFill>
              <a:schemeClr val="accent4">
                <a:lumMod val="75000"/>
              </a:schemeClr>
            </a:solidFill>
            <a:prstDash val="sysDash"/>
            <a:headEnd/>
            <a:tailEnd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tr-TR" sz="239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Metin kutusu 28"/>
          <p:cNvSpPr txBox="1">
            <a:spLocks noChangeArrowheads="1"/>
          </p:cNvSpPr>
          <p:nvPr/>
        </p:nvSpPr>
        <p:spPr bwMode="auto">
          <a:xfrm>
            <a:off x="1770063" y="4630308"/>
            <a:ext cx="6899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tr-TR" altLang="tr-TR" sz="2400" dirty="0" smtClean="0"/>
              <a:t>Kanunlara uymak</a:t>
            </a:r>
            <a:endParaRPr lang="tr-TR" altLang="tr-TR" sz="2400" dirty="0"/>
          </a:p>
        </p:txBody>
      </p:sp>
      <p:pic>
        <p:nvPicPr>
          <p:cNvPr id="30" name="Resim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4344331"/>
            <a:ext cx="131921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8 Metin kutusu"/>
          <p:cNvSpPr txBox="1">
            <a:spLocks noChangeArrowheads="1"/>
          </p:cNvSpPr>
          <p:nvPr/>
        </p:nvSpPr>
        <p:spPr bwMode="auto">
          <a:xfrm>
            <a:off x="1092200" y="4412594"/>
            <a:ext cx="70326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tr-TR" altLang="tr-TR" sz="5400" dirty="0" smtClean="0">
                <a:solidFill>
                  <a:srgbClr val="996633"/>
                </a:solidFill>
                <a:latin typeface="Bernard MT Condensed" panose="02050806060905020404" pitchFamily="18" charset="0"/>
              </a:rPr>
              <a:t>4.</a:t>
            </a:r>
            <a:endParaRPr lang="tr-TR" altLang="tr-TR" sz="5400" dirty="0">
              <a:solidFill>
                <a:srgbClr val="996633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33" name="Picture 6" descr="shutterstock_4446736 (Medium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436" y="1135213"/>
            <a:ext cx="4246563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5"/>
          <p:cNvSpPr>
            <a:spLocks noChangeArrowheads="1"/>
          </p:cNvSpPr>
          <p:nvPr/>
        </p:nvSpPr>
        <p:spPr bwMode="auto">
          <a:xfrm rot="384909">
            <a:off x="6299940" y="1694650"/>
            <a:ext cx="3653468" cy="342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92075" indent="1714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b="1" dirty="0" smtClean="0">
                <a:solidFill>
                  <a:srgbClr val="000000"/>
                </a:solidFill>
              </a:rPr>
              <a:t>Etkin vatandaşlar, devlete karşı sorumluluklarını bilir ve bunları yerine getirir.</a:t>
            </a:r>
            <a:endParaRPr lang="tr-TR" altLang="tr-TR" sz="2400" b="1" dirty="0">
              <a:solidFill>
                <a:srgbClr val="000000"/>
              </a:solidFill>
            </a:endParaRPr>
          </a:p>
        </p:txBody>
      </p:sp>
      <p:sp>
        <p:nvSpPr>
          <p:cNvPr id="35" name="Unvan 1"/>
          <p:cNvSpPr txBox="1">
            <a:spLocks/>
          </p:cNvSpPr>
          <p:nvPr/>
        </p:nvSpPr>
        <p:spPr>
          <a:xfrm>
            <a:off x="127942" y="-42749"/>
            <a:ext cx="10515600" cy="748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Sosyal Bilgiler Dersinin Bize Kazandırdıkları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9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7" grpId="0"/>
      <p:bldP spid="19" grpId="0"/>
      <p:bldP spid="20" grpId="0" animBg="1"/>
      <p:bldP spid="21" grpId="0"/>
      <p:bldP spid="23" grpId="0"/>
      <p:bldP spid="24" grpId="0" animBg="1"/>
      <p:bldP spid="25" grpId="0"/>
      <p:bldP spid="27" grpId="0"/>
      <p:bldP spid="28" grpId="0" animBg="1"/>
      <p:bldP spid="29" grpId="0"/>
      <p:bldP spid="31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5 Grup"/>
          <p:cNvGrpSpPr/>
          <p:nvPr/>
        </p:nvGrpSpPr>
        <p:grpSpPr>
          <a:xfrm>
            <a:off x="276154" y="1066800"/>
            <a:ext cx="841776" cy="1202537"/>
            <a:chOff x="1" y="456"/>
            <a:chExt cx="841776" cy="1202537"/>
          </a:xfrm>
          <a:solidFill>
            <a:schemeClr val="accent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1</a:t>
              </a:r>
            </a:p>
          </p:txBody>
        </p:sp>
      </p:grpSp>
      <p:grpSp>
        <p:nvGrpSpPr>
          <p:cNvPr id="7" name="16 Grup"/>
          <p:cNvGrpSpPr>
            <a:grpSpLocks/>
          </p:cNvGrpSpPr>
          <p:nvPr/>
        </p:nvGrpSpPr>
        <p:grpSpPr bwMode="auto">
          <a:xfrm>
            <a:off x="1119115" y="1074761"/>
            <a:ext cx="5117912" cy="781050"/>
            <a:chOff x="841776" y="458"/>
            <a:chExt cx="3658817" cy="781649"/>
          </a:xfrm>
        </p:grpSpPr>
        <p:sp>
          <p:nvSpPr>
            <p:cNvPr id="8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9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Haklarımızı sorumluluklarımızı, özgürlüklerimizi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15 Grup"/>
          <p:cNvGrpSpPr/>
          <p:nvPr/>
        </p:nvGrpSpPr>
        <p:grpSpPr>
          <a:xfrm>
            <a:off x="278426" y="2229133"/>
            <a:ext cx="841776" cy="1202537"/>
            <a:chOff x="1" y="456"/>
            <a:chExt cx="841776" cy="1202537"/>
          </a:xfr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2</a:t>
              </a:r>
            </a:p>
          </p:txBody>
        </p:sp>
      </p:grpSp>
      <p:grpSp>
        <p:nvGrpSpPr>
          <p:cNvPr id="18" name="16 Grup"/>
          <p:cNvGrpSpPr>
            <a:grpSpLocks/>
          </p:cNvGrpSpPr>
          <p:nvPr/>
        </p:nvGrpSpPr>
        <p:grpSpPr bwMode="auto">
          <a:xfrm>
            <a:off x="1121387" y="2237094"/>
            <a:ext cx="5117912" cy="781050"/>
            <a:chOff x="841776" y="458"/>
            <a:chExt cx="3658817" cy="781649"/>
          </a:xfrm>
        </p:grpSpPr>
        <p:sp>
          <p:nvSpPr>
            <p:cNvPr id="19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0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Yaşadığımız coğrafyayı, çevremizi, ve dünyayı tanımamızı sağlar.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Yuvarlatılmış Çapraz Köşeli Dikdörtgen 26"/>
          <p:cNvSpPr/>
          <p:nvPr/>
        </p:nvSpPr>
        <p:spPr>
          <a:xfrm>
            <a:off x="6373506" y="984912"/>
            <a:ext cx="5459105" cy="1894765"/>
          </a:xfrm>
          <a:prstGeom prst="round2DiagRect">
            <a:avLst/>
          </a:prstGeom>
          <a:gradFill>
            <a:gsLst>
              <a:gs pos="14000">
                <a:schemeClr val="accent4">
                  <a:satMod val="103000"/>
                  <a:lumMod val="102000"/>
                  <a:tint val="94000"/>
                </a:schemeClr>
              </a:gs>
              <a:gs pos="41000">
                <a:schemeClr val="accent4">
                  <a:satMod val="103000"/>
                  <a:lumMod val="102000"/>
                  <a:tint val="94000"/>
                </a:schemeClr>
              </a:gs>
              <a:gs pos="62000">
                <a:schemeClr val="accent4">
                  <a:satMod val="110000"/>
                  <a:lumMod val="100000"/>
                  <a:shade val="100000"/>
                </a:schemeClr>
              </a:gs>
              <a:gs pos="86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Yakından uzağa doğru önce kendi çevremizi, sonra ülkemizi, en sonunda ise dünya coğrafyasını ve bize etkilerini öğreniriz.</a:t>
            </a:r>
            <a:endParaRPr lang="tr-T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06" y="3018144"/>
            <a:ext cx="5459105" cy="3500650"/>
          </a:xfrm>
          <a:prstGeom prst="rect">
            <a:avLst/>
          </a:prstGeom>
        </p:spPr>
      </p:pic>
      <p:sp>
        <p:nvSpPr>
          <p:cNvPr id="28" name="25 Yuvarlatılmış Dikdörtgen"/>
          <p:cNvSpPr/>
          <p:nvPr/>
        </p:nvSpPr>
        <p:spPr>
          <a:xfrm flipH="1">
            <a:off x="168811" y="5707804"/>
            <a:ext cx="11887199" cy="916882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tr-T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Yaşadığımız coğrafyayı öğrenmenin bize ne gibi faydaları vardır?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Unvan 1"/>
          <p:cNvSpPr txBox="1">
            <a:spLocks/>
          </p:cNvSpPr>
          <p:nvPr/>
        </p:nvSpPr>
        <p:spPr>
          <a:xfrm>
            <a:off x="127942" y="-42749"/>
            <a:ext cx="10515600" cy="748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Sosyal Bilgiler Dersinin Bize Kazandırdıkları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5 Grup"/>
          <p:cNvGrpSpPr/>
          <p:nvPr/>
        </p:nvGrpSpPr>
        <p:grpSpPr>
          <a:xfrm>
            <a:off x="276154" y="1066800"/>
            <a:ext cx="841776" cy="1202537"/>
            <a:chOff x="1" y="456"/>
            <a:chExt cx="841776" cy="1202537"/>
          </a:xfrm>
          <a:solidFill>
            <a:schemeClr val="accent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1</a:t>
              </a:r>
            </a:p>
          </p:txBody>
        </p:sp>
      </p:grpSp>
      <p:grpSp>
        <p:nvGrpSpPr>
          <p:cNvPr id="7" name="16 Grup"/>
          <p:cNvGrpSpPr>
            <a:grpSpLocks/>
          </p:cNvGrpSpPr>
          <p:nvPr/>
        </p:nvGrpSpPr>
        <p:grpSpPr bwMode="auto">
          <a:xfrm>
            <a:off x="1119115" y="1074761"/>
            <a:ext cx="5117912" cy="781050"/>
            <a:chOff x="841776" y="458"/>
            <a:chExt cx="3658817" cy="781649"/>
          </a:xfrm>
        </p:grpSpPr>
        <p:sp>
          <p:nvSpPr>
            <p:cNvPr id="8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rgbClr val="0070C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9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Haklarımızı sorumluluklarımızı, özgürlüklerimizi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15 Grup"/>
          <p:cNvGrpSpPr/>
          <p:nvPr/>
        </p:nvGrpSpPr>
        <p:grpSpPr>
          <a:xfrm>
            <a:off x="278426" y="2229133"/>
            <a:ext cx="841776" cy="1202537"/>
            <a:chOff x="1" y="456"/>
            <a:chExt cx="841776" cy="1202537"/>
          </a:xfr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2</a:t>
              </a:r>
            </a:p>
          </p:txBody>
        </p:sp>
      </p:grpSp>
      <p:grpSp>
        <p:nvGrpSpPr>
          <p:cNvPr id="18" name="16 Grup"/>
          <p:cNvGrpSpPr>
            <a:grpSpLocks/>
          </p:cNvGrpSpPr>
          <p:nvPr/>
        </p:nvGrpSpPr>
        <p:grpSpPr bwMode="auto">
          <a:xfrm>
            <a:off x="1121387" y="2237094"/>
            <a:ext cx="5117912" cy="781050"/>
            <a:chOff x="841776" y="458"/>
            <a:chExt cx="3658817" cy="781649"/>
          </a:xfrm>
        </p:grpSpPr>
        <p:sp>
          <p:nvSpPr>
            <p:cNvPr id="19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0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Yaşadığımız coğrafyayı, çevremizi, ve dünyayı tanımamızı sağlar.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15 Grup"/>
          <p:cNvGrpSpPr/>
          <p:nvPr/>
        </p:nvGrpSpPr>
        <p:grpSpPr>
          <a:xfrm>
            <a:off x="280698" y="3391467"/>
            <a:ext cx="841776" cy="1202537"/>
            <a:chOff x="1" y="456"/>
            <a:chExt cx="841776" cy="1202537"/>
          </a:xfrm>
          <a:solidFill>
            <a:srgbClr val="7030A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2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3</a:t>
              </a:r>
              <a:endParaRPr lang="tr-TR" sz="2300" dirty="0"/>
            </a:p>
          </p:txBody>
        </p:sp>
      </p:grpSp>
      <p:grpSp>
        <p:nvGrpSpPr>
          <p:cNvPr id="24" name="16 Grup"/>
          <p:cNvGrpSpPr>
            <a:grpSpLocks/>
          </p:cNvGrpSpPr>
          <p:nvPr/>
        </p:nvGrpSpPr>
        <p:grpSpPr bwMode="auto">
          <a:xfrm>
            <a:off x="1123659" y="3399428"/>
            <a:ext cx="5117912" cy="781050"/>
            <a:chOff x="841776" y="458"/>
            <a:chExt cx="3658817" cy="781649"/>
          </a:xfrm>
        </p:grpSpPr>
        <p:sp>
          <p:nvSpPr>
            <p:cNvPr id="25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6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Geçmişimizi, tarihimizi, kültürümüzü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Yuvarlatılmış Çapraz Köşeli Dikdörtgen 28"/>
          <p:cNvSpPr/>
          <p:nvPr/>
        </p:nvSpPr>
        <p:spPr>
          <a:xfrm>
            <a:off x="6373506" y="984912"/>
            <a:ext cx="5459105" cy="1894765"/>
          </a:xfrm>
          <a:prstGeom prst="round2DiagRect">
            <a:avLst/>
          </a:prstGeom>
          <a:gradFill>
            <a:gsLst>
              <a:gs pos="14000">
                <a:schemeClr val="accent4">
                  <a:satMod val="103000"/>
                  <a:lumMod val="102000"/>
                  <a:tint val="94000"/>
                </a:schemeClr>
              </a:gs>
              <a:gs pos="41000">
                <a:schemeClr val="accent4">
                  <a:satMod val="103000"/>
                  <a:lumMod val="102000"/>
                  <a:tint val="94000"/>
                </a:schemeClr>
              </a:gs>
              <a:gs pos="62000">
                <a:schemeClr val="accent4">
                  <a:satMod val="110000"/>
                  <a:lumMod val="100000"/>
                  <a:shade val="100000"/>
                </a:schemeClr>
              </a:gs>
              <a:gs pos="86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Atalarımızın kurduğu devletleri, tarihte yaptıkları faaliyetleri ve geleneklerimizi, göreneklerimizi kısacası Türk kültürünü öğreniriz.</a:t>
            </a:r>
            <a:endParaRPr lang="tr-T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16" y="3044058"/>
            <a:ext cx="5417295" cy="3582881"/>
          </a:xfrm>
          <a:prstGeom prst="rect">
            <a:avLst/>
          </a:prstGeom>
        </p:spPr>
      </p:pic>
      <p:sp>
        <p:nvSpPr>
          <p:cNvPr id="30" name="25 Yuvarlatılmış Dikdörtgen"/>
          <p:cNvSpPr/>
          <p:nvPr/>
        </p:nvSpPr>
        <p:spPr>
          <a:xfrm flipH="1">
            <a:off x="168811" y="5707804"/>
            <a:ext cx="11887199" cy="916882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tr-T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Tarihimizi öğrenmenin bize ne gibi katkıları vardır?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Unvan 1"/>
          <p:cNvSpPr txBox="1">
            <a:spLocks/>
          </p:cNvSpPr>
          <p:nvPr/>
        </p:nvSpPr>
        <p:spPr>
          <a:xfrm>
            <a:off x="127942" y="-42749"/>
            <a:ext cx="10515600" cy="748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Sosyal Bilgiler Dersinin Bize Kazandırdıkları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69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5 Grup"/>
          <p:cNvGrpSpPr/>
          <p:nvPr/>
        </p:nvGrpSpPr>
        <p:grpSpPr>
          <a:xfrm>
            <a:off x="276154" y="1066800"/>
            <a:ext cx="841776" cy="1202537"/>
            <a:chOff x="1" y="456"/>
            <a:chExt cx="841776" cy="1202537"/>
          </a:xfrm>
          <a:solidFill>
            <a:schemeClr val="accent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1</a:t>
              </a:r>
            </a:p>
          </p:txBody>
        </p:sp>
      </p:grpSp>
      <p:grpSp>
        <p:nvGrpSpPr>
          <p:cNvPr id="7" name="16 Grup"/>
          <p:cNvGrpSpPr>
            <a:grpSpLocks/>
          </p:cNvGrpSpPr>
          <p:nvPr/>
        </p:nvGrpSpPr>
        <p:grpSpPr bwMode="auto">
          <a:xfrm>
            <a:off x="1119115" y="1074761"/>
            <a:ext cx="5117912" cy="781050"/>
            <a:chOff x="841776" y="458"/>
            <a:chExt cx="3658817" cy="781649"/>
          </a:xfrm>
        </p:grpSpPr>
        <p:sp>
          <p:nvSpPr>
            <p:cNvPr id="8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rgbClr val="0070C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9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Haklarımızı sorumluluklarımızı, özgürlüklerimizi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15 Grup"/>
          <p:cNvGrpSpPr/>
          <p:nvPr/>
        </p:nvGrpSpPr>
        <p:grpSpPr>
          <a:xfrm>
            <a:off x="278426" y="2229133"/>
            <a:ext cx="841776" cy="1202537"/>
            <a:chOff x="1" y="456"/>
            <a:chExt cx="841776" cy="1202537"/>
          </a:xfr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2</a:t>
              </a:r>
            </a:p>
          </p:txBody>
        </p:sp>
      </p:grpSp>
      <p:grpSp>
        <p:nvGrpSpPr>
          <p:cNvPr id="18" name="16 Grup"/>
          <p:cNvGrpSpPr>
            <a:grpSpLocks/>
          </p:cNvGrpSpPr>
          <p:nvPr/>
        </p:nvGrpSpPr>
        <p:grpSpPr bwMode="auto">
          <a:xfrm>
            <a:off x="1121387" y="2237094"/>
            <a:ext cx="5117912" cy="781050"/>
            <a:chOff x="841776" y="458"/>
            <a:chExt cx="3658817" cy="781649"/>
          </a:xfrm>
        </p:grpSpPr>
        <p:sp>
          <p:nvSpPr>
            <p:cNvPr id="19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0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Yaşadığımız coğrafyayı, çevremizi, ve dünyayı tanımamızı sağlar.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15 Grup"/>
          <p:cNvGrpSpPr/>
          <p:nvPr/>
        </p:nvGrpSpPr>
        <p:grpSpPr>
          <a:xfrm>
            <a:off x="280698" y="3391467"/>
            <a:ext cx="841776" cy="1202537"/>
            <a:chOff x="1" y="456"/>
            <a:chExt cx="841776" cy="1202537"/>
          </a:xfrm>
          <a:solidFill>
            <a:srgbClr val="7030A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2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3</a:t>
              </a:r>
              <a:endParaRPr lang="tr-TR" sz="2300" dirty="0"/>
            </a:p>
          </p:txBody>
        </p:sp>
      </p:grpSp>
      <p:grpSp>
        <p:nvGrpSpPr>
          <p:cNvPr id="24" name="16 Grup"/>
          <p:cNvGrpSpPr>
            <a:grpSpLocks/>
          </p:cNvGrpSpPr>
          <p:nvPr/>
        </p:nvGrpSpPr>
        <p:grpSpPr bwMode="auto">
          <a:xfrm>
            <a:off x="1123659" y="3399428"/>
            <a:ext cx="5117912" cy="781050"/>
            <a:chOff x="841776" y="458"/>
            <a:chExt cx="3658817" cy="781649"/>
          </a:xfrm>
        </p:grpSpPr>
        <p:sp>
          <p:nvSpPr>
            <p:cNvPr id="25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6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Geçmişimizi, tarihimizi, kültürümüzü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15 Grup"/>
          <p:cNvGrpSpPr/>
          <p:nvPr/>
        </p:nvGrpSpPr>
        <p:grpSpPr>
          <a:xfrm>
            <a:off x="302472" y="4574381"/>
            <a:ext cx="841776" cy="1202537"/>
            <a:chOff x="1" y="456"/>
            <a:chExt cx="841776" cy="1202537"/>
          </a:xfrm>
          <a:solidFill>
            <a:srgbClr val="FFC0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8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4</a:t>
              </a:r>
              <a:endParaRPr lang="tr-TR" sz="2300" dirty="0"/>
            </a:p>
          </p:txBody>
        </p:sp>
      </p:grpSp>
      <p:grpSp>
        <p:nvGrpSpPr>
          <p:cNvPr id="32" name="16 Grup"/>
          <p:cNvGrpSpPr>
            <a:grpSpLocks/>
          </p:cNvGrpSpPr>
          <p:nvPr/>
        </p:nvGrpSpPr>
        <p:grpSpPr bwMode="auto">
          <a:xfrm>
            <a:off x="1145433" y="4582342"/>
            <a:ext cx="5117912" cy="781050"/>
            <a:chOff x="841776" y="458"/>
            <a:chExt cx="3658817" cy="781649"/>
          </a:xfrm>
        </p:grpSpPr>
        <p:sp>
          <p:nvSpPr>
            <p:cNvPr id="33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34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FFC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Vatanını milletini seven, onların varlığı için çalışan bireyler oluruz.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Yuvarlatılmış Çapraz Köşeli Dikdörtgen 34"/>
          <p:cNvSpPr/>
          <p:nvPr/>
        </p:nvSpPr>
        <p:spPr>
          <a:xfrm>
            <a:off x="6373506" y="984912"/>
            <a:ext cx="5459105" cy="1894765"/>
          </a:xfrm>
          <a:prstGeom prst="round2DiagRect">
            <a:avLst/>
          </a:prstGeom>
          <a:gradFill>
            <a:gsLst>
              <a:gs pos="14000">
                <a:schemeClr val="accent4">
                  <a:satMod val="103000"/>
                  <a:lumMod val="102000"/>
                  <a:tint val="94000"/>
                </a:schemeClr>
              </a:gs>
              <a:gs pos="41000">
                <a:schemeClr val="accent4">
                  <a:satMod val="103000"/>
                  <a:lumMod val="102000"/>
                  <a:tint val="94000"/>
                </a:schemeClr>
              </a:gs>
              <a:gs pos="62000">
                <a:schemeClr val="accent4">
                  <a:satMod val="110000"/>
                  <a:lumMod val="100000"/>
                  <a:shade val="100000"/>
                </a:schemeClr>
              </a:gs>
              <a:gs pos="86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Geçmişimizi öğrendiğimiz gibi gelecekte de bir arada yaşamak için gereken birlik beraberliği ve vatan sevgisini öğreniriz.</a:t>
            </a:r>
            <a:endParaRPr lang="tr-T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06" y="3090714"/>
            <a:ext cx="5571751" cy="3253582"/>
          </a:xfrm>
          <a:prstGeom prst="rect">
            <a:avLst/>
          </a:prstGeom>
        </p:spPr>
      </p:pic>
      <p:sp>
        <p:nvSpPr>
          <p:cNvPr id="36" name="Unvan 1"/>
          <p:cNvSpPr txBox="1">
            <a:spLocks/>
          </p:cNvSpPr>
          <p:nvPr/>
        </p:nvSpPr>
        <p:spPr>
          <a:xfrm>
            <a:off x="127942" y="-42749"/>
            <a:ext cx="10515600" cy="748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Sosyal Bilgiler Dersinin Bize Kazandırdıkları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5 Grup"/>
          <p:cNvGrpSpPr/>
          <p:nvPr/>
        </p:nvGrpSpPr>
        <p:grpSpPr>
          <a:xfrm>
            <a:off x="276154" y="1066800"/>
            <a:ext cx="841776" cy="1202537"/>
            <a:chOff x="1" y="456"/>
            <a:chExt cx="841776" cy="1202537"/>
          </a:xfrm>
          <a:solidFill>
            <a:schemeClr val="accent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1</a:t>
              </a:r>
            </a:p>
          </p:txBody>
        </p:sp>
      </p:grpSp>
      <p:grpSp>
        <p:nvGrpSpPr>
          <p:cNvPr id="7" name="16 Grup"/>
          <p:cNvGrpSpPr>
            <a:grpSpLocks/>
          </p:cNvGrpSpPr>
          <p:nvPr/>
        </p:nvGrpSpPr>
        <p:grpSpPr bwMode="auto">
          <a:xfrm>
            <a:off x="1119115" y="1074761"/>
            <a:ext cx="5117912" cy="781050"/>
            <a:chOff x="841776" y="458"/>
            <a:chExt cx="3658817" cy="781649"/>
          </a:xfrm>
        </p:grpSpPr>
        <p:sp>
          <p:nvSpPr>
            <p:cNvPr id="8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rgbClr val="0070C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9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Haklarımızı sorumluluklarımızı, özgürlüklerimizi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15 Grup"/>
          <p:cNvGrpSpPr/>
          <p:nvPr/>
        </p:nvGrpSpPr>
        <p:grpSpPr>
          <a:xfrm>
            <a:off x="278426" y="2171077"/>
            <a:ext cx="841776" cy="1202537"/>
            <a:chOff x="1" y="456"/>
            <a:chExt cx="841776" cy="1202537"/>
          </a:xfr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2</a:t>
              </a:r>
            </a:p>
          </p:txBody>
        </p:sp>
      </p:grpSp>
      <p:grpSp>
        <p:nvGrpSpPr>
          <p:cNvPr id="18" name="16 Grup"/>
          <p:cNvGrpSpPr>
            <a:grpSpLocks/>
          </p:cNvGrpSpPr>
          <p:nvPr/>
        </p:nvGrpSpPr>
        <p:grpSpPr bwMode="auto">
          <a:xfrm>
            <a:off x="1121387" y="2179038"/>
            <a:ext cx="5117912" cy="781050"/>
            <a:chOff x="841776" y="458"/>
            <a:chExt cx="3658817" cy="781649"/>
          </a:xfrm>
        </p:grpSpPr>
        <p:sp>
          <p:nvSpPr>
            <p:cNvPr id="19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0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Yaşadığımız coğrafyayı, çevremizi, ve dünyayı tanımamızı sağlar.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15 Grup"/>
          <p:cNvGrpSpPr/>
          <p:nvPr/>
        </p:nvGrpSpPr>
        <p:grpSpPr>
          <a:xfrm>
            <a:off x="280698" y="3289869"/>
            <a:ext cx="841776" cy="1202537"/>
            <a:chOff x="1" y="456"/>
            <a:chExt cx="841776" cy="1202537"/>
          </a:xfrm>
          <a:solidFill>
            <a:srgbClr val="7030A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2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3</a:t>
              </a:r>
              <a:endParaRPr lang="tr-TR" sz="2300" dirty="0"/>
            </a:p>
          </p:txBody>
        </p:sp>
      </p:grpSp>
      <p:grpSp>
        <p:nvGrpSpPr>
          <p:cNvPr id="24" name="16 Grup"/>
          <p:cNvGrpSpPr>
            <a:grpSpLocks/>
          </p:cNvGrpSpPr>
          <p:nvPr/>
        </p:nvGrpSpPr>
        <p:grpSpPr bwMode="auto">
          <a:xfrm>
            <a:off x="1123659" y="3297830"/>
            <a:ext cx="5117912" cy="781050"/>
            <a:chOff x="841776" y="458"/>
            <a:chExt cx="3658817" cy="781649"/>
          </a:xfrm>
        </p:grpSpPr>
        <p:sp>
          <p:nvSpPr>
            <p:cNvPr id="25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6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Geçmişimizi, tarihimizi, kültürümüzü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15 Grup"/>
          <p:cNvGrpSpPr/>
          <p:nvPr/>
        </p:nvGrpSpPr>
        <p:grpSpPr>
          <a:xfrm>
            <a:off x="302472" y="4400213"/>
            <a:ext cx="841776" cy="1202537"/>
            <a:chOff x="1" y="456"/>
            <a:chExt cx="841776" cy="1202537"/>
          </a:xfrm>
          <a:solidFill>
            <a:srgbClr val="FFC0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8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4</a:t>
              </a:r>
              <a:endParaRPr lang="tr-TR" sz="2300" dirty="0"/>
            </a:p>
          </p:txBody>
        </p:sp>
      </p:grpSp>
      <p:grpSp>
        <p:nvGrpSpPr>
          <p:cNvPr id="32" name="16 Grup"/>
          <p:cNvGrpSpPr>
            <a:grpSpLocks/>
          </p:cNvGrpSpPr>
          <p:nvPr/>
        </p:nvGrpSpPr>
        <p:grpSpPr bwMode="auto">
          <a:xfrm>
            <a:off x="1145433" y="4408174"/>
            <a:ext cx="5117912" cy="781050"/>
            <a:chOff x="841776" y="458"/>
            <a:chExt cx="3658817" cy="781649"/>
          </a:xfrm>
        </p:grpSpPr>
        <p:sp>
          <p:nvSpPr>
            <p:cNvPr id="33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34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FFC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Vatanını milletini seven, onların varlığı için çalışan bireyler oluruz.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15 Grup"/>
          <p:cNvGrpSpPr/>
          <p:nvPr/>
        </p:nvGrpSpPr>
        <p:grpSpPr>
          <a:xfrm>
            <a:off x="324245" y="5510557"/>
            <a:ext cx="841776" cy="1202537"/>
            <a:chOff x="1" y="456"/>
            <a:chExt cx="841776" cy="1202537"/>
          </a:xfrm>
          <a:solidFill>
            <a:srgbClr val="FF00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0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5</a:t>
              </a:r>
              <a:endParaRPr lang="tr-TR" sz="2300" dirty="0"/>
            </a:p>
          </p:txBody>
        </p:sp>
      </p:grpSp>
      <p:grpSp>
        <p:nvGrpSpPr>
          <p:cNvPr id="37" name="16 Grup"/>
          <p:cNvGrpSpPr>
            <a:grpSpLocks/>
          </p:cNvGrpSpPr>
          <p:nvPr/>
        </p:nvGrpSpPr>
        <p:grpSpPr bwMode="auto">
          <a:xfrm>
            <a:off x="1167206" y="5518518"/>
            <a:ext cx="5117912" cy="781050"/>
            <a:chOff x="841776" y="458"/>
            <a:chExt cx="3658817" cy="781649"/>
          </a:xfrm>
        </p:grpSpPr>
        <p:sp>
          <p:nvSpPr>
            <p:cNvPr id="38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39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İş birliği, dayanışma gibi toplumsal yaşam öğelerini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Yuvarlatılmış Çapraz Köşeli Dikdörtgen 39"/>
          <p:cNvSpPr/>
          <p:nvPr/>
        </p:nvSpPr>
        <p:spPr>
          <a:xfrm>
            <a:off x="6373506" y="984912"/>
            <a:ext cx="5459105" cy="1894765"/>
          </a:xfrm>
          <a:prstGeom prst="round2DiagRect">
            <a:avLst/>
          </a:prstGeom>
          <a:gradFill>
            <a:gsLst>
              <a:gs pos="14000">
                <a:schemeClr val="accent4">
                  <a:satMod val="103000"/>
                  <a:lumMod val="102000"/>
                  <a:tint val="94000"/>
                </a:schemeClr>
              </a:gs>
              <a:gs pos="41000">
                <a:schemeClr val="accent4">
                  <a:satMod val="103000"/>
                  <a:lumMod val="102000"/>
                  <a:tint val="94000"/>
                </a:schemeClr>
              </a:gs>
              <a:gs pos="62000">
                <a:schemeClr val="accent4">
                  <a:satMod val="110000"/>
                  <a:lumMod val="100000"/>
                  <a:shade val="100000"/>
                </a:schemeClr>
              </a:gs>
              <a:gs pos="86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Dayanışma, bir topluluğu oluşturan bireylerin duygu</a:t>
            </a:r>
            <a:r>
              <a:rPr lang="tr-T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tr-T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düşünce </a:t>
            </a:r>
            <a:r>
              <a:rPr lang="tr-T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 çıkar birliğiyle birbirlerine karşılıklı </a:t>
            </a:r>
            <a:r>
              <a:rPr lang="tr-T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olarak bağlanmaları </a:t>
            </a:r>
            <a:r>
              <a:rPr lang="tr-T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 her konuda birbirlerine destek </a:t>
            </a:r>
            <a:r>
              <a:rPr lang="tr-T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olmalarıdır.</a:t>
            </a:r>
            <a:endParaRPr lang="tr-TR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05" y="3135087"/>
            <a:ext cx="5459105" cy="3109052"/>
          </a:xfrm>
          <a:prstGeom prst="rect">
            <a:avLst/>
          </a:prstGeom>
        </p:spPr>
      </p:pic>
      <p:sp>
        <p:nvSpPr>
          <p:cNvPr id="41" name="25 Yuvarlatılmış Dikdörtgen"/>
          <p:cNvSpPr/>
          <p:nvPr/>
        </p:nvSpPr>
        <p:spPr>
          <a:xfrm flipH="1">
            <a:off x="168811" y="5707804"/>
            <a:ext cx="11887199" cy="916882"/>
          </a:xfrm>
          <a:prstGeom prst="roundRect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tr-T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Neden dayanışma içinde olmalıyız?</a:t>
            </a:r>
            <a:endParaRPr lang="tr-T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Unvan 1"/>
          <p:cNvSpPr txBox="1">
            <a:spLocks/>
          </p:cNvSpPr>
          <p:nvPr/>
        </p:nvSpPr>
        <p:spPr>
          <a:xfrm>
            <a:off x="127942" y="-42749"/>
            <a:ext cx="10515600" cy="748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Sosyal Bilgiler Dersinin Bize Kazandırdıkları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15 Grup"/>
          <p:cNvGrpSpPr/>
          <p:nvPr/>
        </p:nvGrpSpPr>
        <p:grpSpPr>
          <a:xfrm>
            <a:off x="276154" y="1066800"/>
            <a:ext cx="841776" cy="1202537"/>
            <a:chOff x="1" y="456"/>
            <a:chExt cx="841776" cy="1202537"/>
          </a:xfrm>
          <a:solidFill>
            <a:schemeClr val="accent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1</a:t>
              </a:r>
            </a:p>
          </p:txBody>
        </p:sp>
      </p:grpSp>
      <p:grpSp>
        <p:nvGrpSpPr>
          <p:cNvPr id="7" name="16 Grup"/>
          <p:cNvGrpSpPr>
            <a:grpSpLocks/>
          </p:cNvGrpSpPr>
          <p:nvPr/>
        </p:nvGrpSpPr>
        <p:grpSpPr bwMode="auto">
          <a:xfrm>
            <a:off x="1119115" y="1074761"/>
            <a:ext cx="5117912" cy="781050"/>
            <a:chOff x="841776" y="458"/>
            <a:chExt cx="3658817" cy="781649"/>
          </a:xfrm>
        </p:grpSpPr>
        <p:sp>
          <p:nvSpPr>
            <p:cNvPr id="8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rgbClr val="0070C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9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Haklarımızı, sorumluluklarımızı ve özgürlüklerimizi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15 Grup"/>
          <p:cNvGrpSpPr/>
          <p:nvPr/>
        </p:nvGrpSpPr>
        <p:grpSpPr>
          <a:xfrm>
            <a:off x="278426" y="2171077"/>
            <a:ext cx="841776" cy="1202537"/>
            <a:chOff x="1" y="456"/>
            <a:chExt cx="841776" cy="1202537"/>
          </a:xfr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/>
                <a:t>2</a:t>
              </a:r>
            </a:p>
          </p:txBody>
        </p:sp>
      </p:grpSp>
      <p:grpSp>
        <p:nvGrpSpPr>
          <p:cNvPr id="18" name="16 Grup"/>
          <p:cNvGrpSpPr>
            <a:grpSpLocks/>
          </p:cNvGrpSpPr>
          <p:nvPr/>
        </p:nvGrpSpPr>
        <p:grpSpPr bwMode="auto">
          <a:xfrm>
            <a:off x="1121387" y="2179038"/>
            <a:ext cx="5117912" cy="781050"/>
            <a:chOff x="841776" y="458"/>
            <a:chExt cx="3658817" cy="781649"/>
          </a:xfrm>
        </p:grpSpPr>
        <p:sp>
          <p:nvSpPr>
            <p:cNvPr id="19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0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Yaşadığımız coğrafyayı, çevremizi, ve dünyayı tanımamızı sağlar.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15 Grup"/>
          <p:cNvGrpSpPr/>
          <p:nvPr/>
        </p:nvGrpSpPr>
        <p:grpSpPr>
          <a:xfrm>
            <a:off x="280698" y="3289869"/>
            <a:ext cx="841776" cy="1202537"/>
            <a:chOff x="1" y="456"/>
            <a:chExt cx="841776" cy="1202537"/>
          </a:xfrm>
          <a:solidFill>
            <a:srgbClr val="7030A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2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3</a:t>
              </a:r>
              <a:endParaRPr lang="tr-TR" sz="2300" dirty="0"/>
            </a:p>
          </p:txBody>
        </p:sp>
      </p:grpSp>
      <p:grpSp>
        <p:nvGrpSpPr>
          <p:cNvPr id="24" name="16 Grup"/>
          <p:cNvGrpSpPr>
            <a:grpSpLocks/>
          </p:cNvGrpSpPr>
          <p:nvPr/>
        </p:nvGrpSpPr>
        <p:grpSpPr bwMode="auto">
          <a:xfrm>
            <a:off x="1123659" y="3297830"/>
            <a:ext cx="5117912" cy="781050"/>
            <a:chOff x="841776" y="458"/>
            <a:chExt cx="3658817" cy="781649"/>
          </a:xfrm>
        </p:grpSpPr>
        <p:sp>
          <p:nvSpPr>
            <p:cNvPr id="25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26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7030A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Geçmişimizi, tarihimizi, kültürümüzü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15 Grup"/>
          <p:cNvGrpSpPr/>
          <p:nvPr/>
        </p:nvGrpSpPr>
        <p:grpSpPr>
          <a:xfrm>
            <a:off x="302472" y="4400213"/>
            <a:ext cx="841776" cy="1202537"/>
            <a:chOff x="1" y="456"/>
            <a:chExt cx="841776" cy="1202537"/>
          </a:xfrm>
          <a:solidFill>
            <a:srgbClr val="FFC0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8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4</a:t>
              </a:r>
              <a:endParaRPr lang="tr-TR" sz="2300" dirty="0"/>
            </a:p>
          </p:txBody>
        </p:sp>
      </p:grpSp>
      <p:grpSp>
        <p:nvGrpSpPr>
          <p:cNvPr id="32" name="16 Grup"/>
          <p:cNvGrpSpPr>
            <a:grpSpLocks/>
          </p:cNvGrpSpPr>
          <p:nvPr/>
        </p:nvGrpSpPr>
        <p:grpSpPr bwMode="auto">
          <a:xfrm>
            <a:off x="1145433" y="4408174"/>
            <a:ext cx="5117912" cy="781050"/>
            <a:chOff x="841776" y="458"/>
            <a:chExt cx="3658817" cy="781649"/>
          </a:xfrm>
        </p:grpSpPr>
        <p:sp>
          <p:nvSpPr>
            <p:cNvPr id="33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34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FFC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Vatanını ve milletini seven, onların varlığı için çalışan bireyler oluruz.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15 Grup"/>
          <p:cNvGrpSpPr/>
          <p:nvPr/>
        </p:nvGrpSpPr>
        <p:grpSpPr>
          <a:xfrm>
            <a:off x="324245" y="5510557"/>
            <a:ext cx="841776" cy="1202537"/>
            <a:chOff x="1" y="456"/>
            <a:chExt cx="841776" cy="1202537"/>
          </a:xfrm>
          <a:solidFill>
            <a:srgbClr val="FF00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0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5</a:t>
              </a:r>
              <a:endParaRPr lang="tr-TR" sz="2300" dirty="0"/>
            </a:p>
          </p:txBody>
        </p:sp>
      </p:grpSp>
      <p:grpSp>
        <p:nvGrpSpPr>
          <p:cNvPr id="37" name="16 Grup"/>
          <p:cNvGrpSpPr>
            <a:grpSpLocks/>
          </p:cNvGrpSpPr>
          <p:nvPr/>
        </p:nvGrpSpPr>
        <p:grpSpPr bwMode="auto">
          <a:xfrm>
            <a:off x="1167206" y="5518518"/>
            <a:ext cx="5117912" cy="781050"/>
            <a:chOff x="841776" y="458"/>
            <a:chExt cx="3658817" cy="781649"/>
          </a:xfrm>
        </p:grpSpPr>
        <p:sp>
          <p:nvSpPr>
            <p:cNvPr id="38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39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 smtClean="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İş birliği, dayanışma gibi toplumsal yaşam ögelerini öğreniriz.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15 Grup"/>
          <p:cNvGrpSpPr/>
          <p:nvPr/>
        </p:nvGrpSpPr>
        <p:grpSpPr>
          <a:xfrm>
            <a:off x="6478307" y="989029"/>
            <a:ext cx="841776" cy="1202537"/>
            <a:chOff x="1" y="456"/>
            <a:chExt cx="841776" cy="1202537"/>
          </a:xfrm>
          <a:solidFill>
            <a:srgbClr val="996633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3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6</a:t>
              </a:r>
              <a:endParaRPr lang="tr-TR" sz="2300" dirty="0"/>
            </a:p>
          </p:txBody>
        </p:sp>
      </p:grpSp>
      <p:grpSp>
        <p:nvGrpSpPr>
          <p:cNvPr id="75" name="16 Grup"/>
          <p:cNvGrpSpPr>
            <a:grpSpLocks/>
          </p:cNvGrpSpPr>
          <p:nvPr/>
        </p:nvGrpSpPr>
        <p:grpSpPr bwMode="auto">
          <a:xfrm>
            <a:off x="7321268" y="996990"/>
            <a:ext cx="4587713" cy="781050"/>
            <a:chOff x="841776" y="458"/>
            <a:chExt cx="3658817" cy="781649"/>
          </a:xfrm>
        </p:grpSpPr>
        <p:sp>
          <p:nvSpPr>
            <p:cNvPr id="76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996633"/>
            </a:solidFill>
            <a:ln>
              <a:solidFill>
                <a:srgbClr val="996633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77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996633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fontAlgn="base"/>
              <a:r>
                <a:rPr lang="tr-T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Toplumda çalışan ve üreten birer vatandaş olmamızı sağlar.</a:t>
              </a:r>
            </a:p>
          </p:txBody>
        </p:sp>
      </p:grpSp>
      <p:grpSp>
        <p:nvGrpSpPr>
          <p:cNvPr id="78" name="15 Grup"/>
          <p:cNvGrpSpPr/>
          <p:nvPr/>
        </p:nvGrpSpPr>
        <p:grpSpPr>
          <a:xfrm>
            <a:off x="6485560" y="2066198"/>
            <a:ext cx="841776" cy="1202537"/>
            <a:chOff x="1" y="456"/>
            <a:chExt cx="841776" cy="1202537"/>
          </a:xfrm>
          <a:solidFill>
            <a:srgbClr val="FF00FF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9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7</a:t>
              </a:r>
              <a:endParaRPr lang="tr-TR" sz="2300" dirty="0"/>
            </a:p>
          </p:txBody>
        </p:sp>
      </p:grpSp>
      <p:grpSp>
        <p:nvGrpSpPr>
          <p:cNvPr id="81" name="16 Grup"/>
          <p:cNvGrpSpPr>
            <a:grpSpLocks/>
          </p:cNvGrpSpPr>
          <p:nvPr/>
        </p:nvGrpSpPr>
        <p:grpSpPr bwMode="auto">
          <a:xfrm>
            <a:off x="7328521" y="2074159"/>
            <a:ext cx="4587713" cy="781050"/>
            <a:chOff x="841776" y="458"/>
            <a:chExt cx="3658817" cy="781649"/>
          </a:xfrm>
        </p:grpSpPr>
        <p:sp>
          <p:nvSpPr>
            <p:cNvPr id="82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solidFill>
                <a:srgbClr val="FF00FF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83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FF00FF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Toplum içinde daha sosyal ve uyumlu birer birey oluruz.</a:t>
              </a:r>
              <a:endParaRPr lang="en-US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4" name="15 Grup"/>
          <p:cNvGrpSpPr/>
          <p:nvPr/>
        </p:nvGrpSpPr>
        <p:grpSpPr>
          <a:xfrm>
            <a:off x="6501479" y="3118087"/>
            <a:ext cx="841776" cy="1202537"/>
            <a:chOff x="1" y="456"/>
            <a:chExt cx="841776" cy="1202537"/>
          </a:xfrm>
          <a:solidFill>
            <a:srgbClr val="00206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85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/>
                <a:t>8</a:t>
              </a:r>
              <a:endParaRPr lang="tr-TR" sz="2300" dirty="0"/>
            </a:p>
          </p:txBody>
        </p:sp>
      </p:grpSp>
      <p:grpSp>
        <p:nvGrpSpPr>
          <p:cNvPr id="87" name="16 Grup"/>
          <p:cNvGrpSpPr>
            <a:grpSpLocks/>
          </p:cNvGrpSpPr>
          <p:nvPr/>
        </p:nvGrpSpPr>
        <p:grpSpPr bwMode="auto">
          <a:xfrm>
            <a:off x="7344440" y="3126048"/>
            <a:ext cx="4587713" cy="781050"/>
            <a:chOff x="841776" y="458"/>
            <a:chExt cx="3658817" cy="781649"/>
          </a:xfrm>
        </p:grpSpPr>
        <p:sp>
          <p:nvSpPr>
            <p:cNvPr id="88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solidFill>
                <a:srgbClr val="00206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89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00206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fontAlgn="base"/>
              <a:r>
                <a:rPr lang="tr-T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Toplumda yer alan bireylerin </a:t>
              </a:r>
              <a:r>
                <a:rPr lang="tr-TR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farklılıklarını </a:t>
              </a:r>
              <a:r>
                <a:rPr lang="tr-T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fark ederiz.</a:t>
              </a:r>
            </a:p>
          </p:txBody>
        </p:sp>
      </p:grpSp>
      <p:grpSp>
        <p:nvGrpSpPr>
          <p:cNvPr id="90" name="15 Grup"/>
          <p:cNvGrpSpPr/>
          <p:nvPr/>
        </p:nvGrpSpPr>
        <p:grpSpPr>
          <a:xfrm>
            <a:off x="6493233" y="4237201"/>
            <a:ext cx="841776" cy="1202537"/>
            <a:chOff x="1" y="456"/>
            <a:chExt cx="841776" cy="1202537"/>
          </a:xfrm>
          <a:solidFill>
            <a:srgbClr val="92D05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1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2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tr-TR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" name="16 Grup"/>
          <p:cNvGrpSpPr>
            <a:grpSpLocks/>
          </p:cNvGrpSpPr>
          <p:nvPr/>
        </p:nvGrpSpPr>
        <p:grpSpPr bwMode="auto">
          <a:xfrm>
            <a:off x="7336194" y="4245162"/>
            <a:ext cx="4587713" cy="781050"/>
            <a:chOff x="841776" y="458"/>
            <a:chExt cx="3658817" cy="781649"/>
          </a:xfrm>
        </p:grpSpPr>
        <p:sp>
          <p:nvSpPr>
            <p:cNvPr id="94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solidFill>
                <a:srgbClr val="92D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95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92D05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fontAlgn="base"/>
              <a:r>
                <a:rPr lang="tr-TR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Demokrasi ve demokrasinin gereklerini öğreniriz.</a:t>
              </a:r>
            </a:p>
          </p:txBody>
        </p:sp>
      </p:grpSp>
      <p:grpSp>
        <p:nvGrpSpPr>
          <p:cNvPr id="96" name="15 Grup"/>
          <p:cNvGrpSpPr/>
          <p:nvPr/>
        </p:nvGrpSpPr>
        <p:grpSpPr>
          <a:xfrm>
            <a:off x="6514134" y="5367689"/>
            <a:ext cx="841776" cy="1202537"/>
            <a:chOff x="1" y="456"/>
            <a:chExt cx="841776" cy="1202537"/>
          </a:xfrm>
          <a:solidFill>
            <a:srgbClr val="FFFF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97" name="43 Köşeli Çift Ayraç"/>
            <p:cNvSpPr/>
            <p:nvPr/>
          </p:nvSpPr>
          <p:spPr>
            <a:xfrm rot="5400000">
              <a:off x="-180380" y="180837"/>
              <a:ext cx="1202537" cy="841776"/>
            </a:xfrm>
            <a:prstGeom prst="chevron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8" name="Köşeli Çift Ayraç 4"/>
            <p:cNvSpPr/>
            <p:nvPr/>
          </p:nvSpPr>
          <p:spPr>
            <a:xfrm>
              <a:off x="1" y="421344"/>
              <a:ext cx="841776" cy="36076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605" tIns="14605" rIns="14605" bIns="14605" spcCol="1270" anchor="ctr"/>
            <a:lstStyle/>
            <a:p>
              <a:pPr algn="ctr" defTabSz="10223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tr-TR" sz="23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tr-TR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16 Grup"/>
          <p:cNvGrpSpPr>
            <a:grpSpLocks/>
          </p:cNvGrpSpPr>
          <p:nvPr/>
        </p:nvGrpSpPr>
        <p:grpSpPr bwMode="auto">
          <a:xfrm>
            <a:off x="7357095" y="5375650"/>
            <a:ext cx="4587713" cy="781050"/>
            <a:chOff x="841776" y="458"/>
            <a:chExt cx="3658817" cy="781649"/>
          </a:xfrm>
        </p:grpSpPr>
        <p:sp>
          <p:nvSpPr>
            <p:cNvPr id="100" name="46 Aynı Yanın Köşesi Yuvarlatılmış Dikdörtgen"/>
            <p:cNvSpPr>
              <a:spLocks noChangeArrowheads="1"/>
            </p:cNvSpPr>
            <p:nvPr/>
          </p:nvSpPr>
          <p:spPr bwMode="auto">
            <a:xfrm rot="5400000">
              <a:off x="2280360" y="-1438127"/>
              <a:ext cx="781649" cy="3658817"/>
            </a:xfrm>
            <a:custGeom>
              <a:avLst/>
              <a:gdLst>
                <a:gd name="T0" fmla="*/ 781649 w 781649"/>
                <a:gd name="T1" fmla="*/ 1829409 h 3658817"/>
                <a:gd name="T2" fmla="*/ 390825 w 781649"/>
                <a:gd name="T3" fmla="*/ 3658817 h 3658817"/>
                <a:gd name="T4" fmla="*/ 0 w 781649"/>
                <a:gd name="T5" fmla="*/ 1829409 h 3658817"/>
                <a:gd name="T6" fmla="*/ 390825 w 781649"/>
                <a:gd name="T7" fmla="*/ 0 h 3658817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38157 w 781649"/>
                <a:gd name="T13" fmla="*/ 38157 h 3658817"/>
                <a:gd name="T14" fmla="*/ 743492 w 781649"/>
                <a:gd name="T15" fmla="*/ 3658817 h 36588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1649" h="3658817">
                  <a:moveTo>
                    <a:pt x="130277" y="0"/>
                  </a:moveTo>
                  <a:lnTo>
                    <a:pt x="651372" y="0"/>
                  </a:lnTo>
                  <a:lnTo>
                    <a:pt x="651371" y="0"/>
                  </a:lnTo>
                  <a:cubicBezTo>
                    <a:pt x="723322" y="0"/>
                    <a:pt x="781649" y="58326"/>
                    <a:pt x="781649" y="130277"/>
                  </a:cubicBezTo>
                  <a:lnTo>
                    <a:pt x="781649" y="3658817"/>
                  </a:lnTo>
                  <a:lnTo>
                    <a:pt x="0" y="3658817"/>
                  </a:lnTo>
                  <a:lnTo>
                    <a:pt x="0" y="130277"/>
                  </a:lnTo>
                  <a:cubicBezTo>
                    <a:pt x="0" y="58326"/>
                    <a:pt x="58326" y="0"/>
                    <a:pt x="13027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01" name="Aynı Yanın Köşesi Yuvarlatılmış Dikdörtgen 6"/>
            <p:cNvSpPr>
              <a:spLocks noChangeArrowheads="1"/>
            </p:cNvSpPr>
            <p:nvPr/>
          </p:nvSpPr>
          <p:spPr bwMode="auto">
            <a:xfrm>
              <a:off x="841776" y="38587"/>
              <a:ext cx="3620721" cy="705391"/>
            </a:xfrm>
            <a:prstGeom prst="rect">
              <a:avLst/>
            </a:prstGeom>
            <a:ln>
              <a:solidFill>
                <a:srgbClr val="FFFF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13792" tIns="10160" rIns="10160" bIns="10160" anchor="ctr"/>
            <a:lstStyle/>
            <a:p>
              <a:pPr marL="0" lvl="1" defTabSz="71120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tr-TR" sz="2400" dirty="0">
                  <a:latin typeface="Arial" panose="020B0604020202020204" pitchFamily="34" charset="0"/>
                  <a:cs typeface="Arial" panose="020B0604020202020204" pitchFamily="34" charset="0"/>
                </a:rPr>
                <a:t>Atatürk </a:t>
              </a:r>
              <a:r>
                <a:rPr lang="tr-TR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ilke </a:t>
              </a:r>
              <a:r>
                <a:rPr lang="tr-TR" sz="2400" dirty="0">
                  <a:latin typeface="Arial" panose="020B0604020202020204" pitchFamily="34" charset="0"/>
                  <a:cs typeface="Arial" panose="020B0604020202020204" pitchFamily="34" charset="0"/>
                </a:rPr>
                <a:t>ve </a:t>
              </a:r>
              <a:r>
                <a:rPr lang="tr-TR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inkılaplarını benimseriz.</a:t>
              </a:r>
              <a:endParaRPr lang="en-US" sz="2400" dirty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Unvan 1"/>
          <p:cNvSpPr txBox="1">
            <a:spLocks/>
          </p:cNvSpPr>
          <p:nvPr/>
        </p:nvSpPr>
        <p:spPr>
          <a:xfrm>
            <a:off x="127942" y="-42749"/>
            <a:ext cx="10515600" cy="748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Sosyal Bilgiler Dersinin Bize Kazandırdıkları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4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 23"/>
          <p:cNvGrpSpPr/>
          <p:nvPr/>
        </p:nvGrpSpPr>
        <p:grpSpPr>
          <a:xfrm>
            <a:off x="349622" y="787721"/>
            <a:ext cx="11497237" cy="2831008"/>
            <a:chOff x="349622" y="787721"/>
            <a:chExt cx="11497237" cy="2831008"/>
          </a:xfrm>
        </p:grpSpPr>
        <p:pic>
          <p:nvPicPr>
            <p:cNvPr id="25" name="Resim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22" y="787721"/>
              <a:ext cx="11497237" cy="2831008"/>
            </a:xfrm>
            <a:prstGeom prst="rect">
              <a:avLst/>
            </a:prstGeom>
          </p:spPr>
        </p:pic>
        <p:sp>
          <p:nvSpPr>
            <p:cNvPr id="26" name="Yuvarlatılmış Dikdörtgen 25"/>
            <p:cNvSpPr/>
            <p:nvPr/>
          </p:nvSpPr>
          <p:spPr>
            <a:xfrm>
              <a:off x="349622" y="862082"/>
              <a:ext cx="11260941" cy="2756647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  <a:defRPr/>
              </a:pPr>
              <a:r>
                <a:rPr lang="tr-TR" sz="2800" dirty="0">
                  <a:latin typeface="Arial" charset="0"/>
                  <a:cs typeface="Arial" charset="0"/>
                </a:rPr>
                <a:t>Hakları çiğnenen bir vatandaş gördüğümüzde ona yardım etmemeliyiz</a:t>
              </a:r>
              <a:r>
                <a:rPr lang="tr-TR" sz="2800" dirty="0" smtClean="0">
                  <a:latin typeface="Arial" charset="0"/>
                  <a:cs typeface="Arial" charset="0"/>
                </a:rPr>
                <a:t>. </a:t>
              </a:r>
              <a:endParaRPr lang="tr-TR" sz="2800" dirty="0">
                <a:latin typeface="Arial" charset="0"/>
                <a:cs typeface="Arial" charset="0"/>
              </a:endParaRPr>
            </a:p>
          </p:txBody>
        </p:sp>
      </p:grpSp>
      <p:pic>
        <p:nvPicPr>
          <p:cNvPr id="5" name="Resi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12852" y="4519035"/>
            <a:ext cx="1255821" cy="10756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94" y="4470863"/>
            <a:ext cx="1304364" cy="1117188"/>
          </a:xfrm>
          <a:prstGeom prst="rect">
            <a:avLst/>
          </a:prstGeom>
        </p:spPr>
      </p:pic>
      <p:grpSp>
        <p:nvGrpSpPr>
          <p:cNvPr id="15" name="Grup 14"/>
          <p:cNvGrpSpPr/>
          <p:nvPr/>
        </p:nvGrpSpPr>
        <p:grpSpPr>
          <a:xfrm>
            <a:off x="6887582" y="2811877"/>
            <a:ext cx="5623892" cy="4227355"/>
            <a:chOff x="3407317" y="726803"/>
            <a:chExt cx="5623892" cy="4227355"/>
          </a:xfrm>
        </p:grpSpPr>
        <p:pic>
          <p:nvPicPr>
            <p:cNvPr id="13" name="Resim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317" y="726803"/>
              <a:ext cx="5623892" cy="4227355"/>
            </a:xfrm>
            <a:prstGeom prst="rect">
              <a:avLst/>
            </a:prstGeom>
          </p:spPr>
        </p:pic>
        <p:sp>
          <p:nvSpPr>
            <p:cNvPr id="14" name="Yuvarlatılmış Dikdörtgen 13"/>
            <p:cNvSpPr/>
            <p:nvPr/>
          </p:nvSpPr>
          <p:spPr>
            <a:xfrm>
              <a:off x="5087470" y="255136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TEBRİKLER</a:t>
              </a:r>
              <a:endParaRPr lang="tr-TR" sz="2800" dirty="0"/>
            </a:p>
          </p:txBody>
        </p:sp>
      </p:grpSp>
      <p:sp>
        <p:nvSpPr>
          <p:cNvPr id="21" name="29 Yuvarlatılmış Dikdörtgen">
            <a:hlinkClick r:id="" action="ppaction://hlinkshowjump?jump=nextslide"/>
          </p:cNvPr>
          <p:cNvSpPr/>
          <p:nvPr/>
        </p:nvSpPr>
        <p:spPr>
          <a:xfrm>
            <a:off x="4766494" y="5594646"/>
            <a:ext cx="2768516" cy="1020638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sz="3600" dirty="0" smtClean="0">
                <a:solidFill>
                  <a:srgbClr val="000000"/>
                </a:solidFill>
                <a:latin typeface="matemitoo" panose="020B0500000000000000" pitchFamily="34" charset="-94"/>
              </a:rPr>
              <a:t>YENİ SORU</a:t>
            </a:r>
            <a:endParaRPr lang="tr-TR" sz="3600" dirty="0">
              <a:solidFill>
                <a:srgbClr val="000000"/>
              </a:solidFill>
              <a:latin typeface="matemitoo" panose="020B0500000000000000" pitchFamily="34" charset="-94"/>
            </a:endParaRPr>
          </a:p>
        </p:txBody>
      </p:sp>
      <p:grpSp>
        <p:nvGrpSpPr>
          <p:cNvPr id="17" name="Grup 16"/>
          <p:cNvGrpSpPr/>
          <p:nvPr/>
        </p:nvGrpSpPr>
        <p:grpSpPr>
          <a:xfrm>
            <a:off x="-366945" y="2811878"/>
            <a:ext cx="5623892" cy="4227355"/>
            <a:chOff x="5295658" y="1080660"/>
            <a:chExt cx="5623892" cy="4227355"/>
          </a:xfrm>
        </p:grpSpPr>
        <p:pic>
          <p:nvPicPr>
            <p:cNvPr id="22" name="Resim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658" y="1080660"/>
              <a:ext cx="5623892" cy="4227355"/>
            </a:xfrm>
            <a:prstGeom prst="rect">
              <a:avLst/>
            </a:prstGeom>
          </p:spPr>
        </p:pic>
        <p:sp>
          <p:nvSpPr>
            <p:cNvPr id="23" name="Yuvarlatılmış Dikdörtgen 22"/>
            <p:cNvSpPr/>
            <p:nvPr/>
          </p:nvSpPr>
          <p:spPr>
            <a:xfrm>
              <a:off x="7166119" y="2930828"/>
              <a:ext cx="2424202" cy="578224"/>
            </a:xfrm>
            <a:prstGeom prst="roundRect">
              <a:avLst>
                <a:gd name="adj" fmla="val 3984"/>
              </a:avLst>
            </a:prstGeom>
            <a:noFill/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r-TR" sz="2800" dirty="0" smtClean="0"/>
                <a:t>MAALESEF BİLEMEDİNİZ</a:t>
              </a:r>
              <a:endParaRPr lang="tr-TR" sz="2800" dirty="0"/>
            </a:p>
          </p:txBody>
        </p:sp>
      </p:grpSp>
      <p:sp>
        <p:nvSpPr>
          <p:cNvPr id="18" name="Unvan 1"/>
          <p:cNvSpPr>
            <a:spLocks noGrp="1"/>
          </p:cNvSpPr>
          <p:nvPr>
            <p:ph type="title"/>
          </p:nvPr>
        </p:nvSpPr>
        <p:spPr>
          <a:xfrm>
            <a:off x="0" y="45222"/>
            <a:ext cx="12192000" cy="617514"/>
          </a:xfrm>
          <a:noFill/>
          <a:ln>
            <a:noFill/>
          </a:ln>
          <a:effectLst>
            <a:outerShdw blurRad="50800" dist="114300" dir="17040000" sx="113000" sy="113000" algn="bl" rotWithShape="0">
              <a:schemeClr val="accent2">
                <a:lumMod val="75000"/>
                <a:alpha val="40000"/>
              </a:schemeClr>
            </a:outerShdw>
          </a:effectLst>
        </p:spPr>
        <p:txBody>
          <a:bodyPr>
            <a:noAutofit/>
            <a:scene3d>
              <a:camera prst="perspectiveFront"/>
              <a:lightRig rig="threePt" dir="t"/>
            </a:scene3d>
            <a:sp3d extrusionH="57150" prstMaterial="dkEdge">
              <a:bevelT w="82550" h="38100" prst="coolSlant"/>
              <a:bevelB h="25400" prst="softRound"/>
              <a:extrusionClr>
                <a:srgbClr val="FF0000"/>
              </a:extrusionClr>
            </a:sp3d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</a:rPr>
              <a:t>Şimdi Sıra Sizde</a:t>
            </a:r>
          </a:p>
        </p:txBody>
      </p:sp>
    </p:spTree>
    <p:extLst>
      <p:ext uri="{BB962C8B-B14F-4D97-AF65-F5344CB8AC3E}">
        <p14:creationId xmlns:p14="http://schemas.microsoft.com/office/powerpoint/2010/main" val="59414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kötü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491</TotalTime>
  <Words>833</Words>
  <Application>Microsoft Office PowerPoint</Application>
  <PresentationFormat>Geniş ekran</PresentationFormat>
  <Paragraphs>191</Paragraphs>
  <Slides>21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7" baseType="lpstr">
      <vt:lpstr>Arial</vt:lpstr>
      <vt:lpstr>Bernard MT Condensed</vt:lpstr>
      <vt:lpstr>Franklin Gothic Book</vt:lpstr>
      <vt:lpstr>Franklin Gothic Medium</vt:lpstr>
      <vt:lpstr>matemitoo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Şimdi Sıra Sizde</vt:lpstr>
      <vt:lpstr>Şimdi Sıra Sizde</vt:lpstr>
      <vt:lpstr>Şimdi Sıra Sizde</vt:lpstr>
      <vt:lpstr>Şimdi Sıra Sizde</vt:lpstr>
      <vt:lpstr>Şimdi Sıra Sizde</vt:lpstr>
      <vt:lpstr>Şimdi Sıra Sizde</vt:lpstr>
      <vt:lpstr>PowerPoint Sunusu</vt:lpstr>
      <vt:lpstr>PowerPoint Sunusu</vt:lpstr>
      <vt:lpstr>DPY 2020 </vt:lpstr>
      <vt:lpstr>DPY 2020 </vt:lpstr>
      <vt:lpstr>DPY 2013 </vt:lpstr>
      <vt:lpstr>SBS 2010 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meb</dc:creator>
  <cp:lastModifiedBy>HP</cp:lastModifiedBy>
  <cp:revision>51</cp:revision>
  <dcterms:created xsi:type="dcterms:W3CDTF">2016-03-06T06:54:43Z</dcterms:created>
  <dcterms:modified xsi:type="dcterms:W3CDTF">2020-09-08T19:44:29Z</dcterms:modified>
</cp:coreProperties>
</file>